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6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5" r:id="rId27"/>
    <p:sldId id="283" r:id="rId28"/>
    <p:sldId id="282" r:id="rId29"/>
    <p:sldId id="284" r:id="rId30"/>
    <p:sldId id="286" r:id="rId31"/>
    <p:sldId id="287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EC5E33-4460-4B6E-AC47-921D67BBCEFA}" type="datetimeFigureOut">
              <a:rPr lang="ar-SA" smtClean="0"/>
              <a:pPr/>
              <a:t>12/02/1432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FAE5C3-E777-432F-AA31-E54BA4AA520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lishclub.com/grammar/verbs-what_classification-main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ompchomp.com/terms/verb.htm" TargetMode="External"/><Relationship Id="rId2" Type="http://schemas.openxmlformats.org/officeDocument/2006/relationships/hyperlink" Target="http://www.chompchomp.com/terms/subject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ompchomp.com/terms/actionverb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ompchomp.com/terms/noun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english.de/basics/compoundword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3108" y="928670"/>
            <a:ext cx="6172200" cy="189436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pronouns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14546" y="2857496"/>
            <a:ext cx="6172200" cy="1371600"/>
          </a:xfrm>
        </p:spPr>
        <p:txBody>
          <a:bodyPr>
            <a:noAutofit/>
          </a:bodyPr>
          <a:lstStyle/>
          <a:p>
            <a:r>
              <a:rPr lang="en-US" dirty="0" smtClean="0"/>
              <a:t>Personal pronouns</a:t>
            </a:r>
          </a:p>
          <a:p>
            <a:r>
              <a:rPr lang="en-US" dirty="0" smtClean="0"/>
              <a:t>Demonstrative pronouns</a:t>
            </a:r>
          </a:p>
          <a:p>
            <a:r>
              <a:rPr lang="en-US" dirty="0" smtClean="0"/>
              <a:t>Relative pronouns</a:t>
            </a:r>
          </a:p>
          <a:p>
            <a:r>
              <a:rPr lang="en-US" dirty="0" smtClean="0"/>
              <a:t>Interrogative pronouns</a:t>
            </a:r>
          </a:p>
          <a:p>
            <a:r>
              <a:rPr lang="en-US" dirty="0" smtClean="0"/>
              <a:t>Indefinite pronouns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Uncountable Nouns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1071538" y="3071810"/>
          <a:ext cx="6910416" cy="32613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27604"/>
                <a:gridCol w="1727604"/>
                <a:gridCol w="1727604"/>
                <a:gridCol w="1727604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Usually non-count nouns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Fields of Study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water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stuff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money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advice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proof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equipment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dust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homework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fun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information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ink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luck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dependability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honesty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loyalty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sincerity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integrity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walking/to walk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typing/to type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jumping/to jump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thinking/to think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swimming/to swim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psychology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history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social work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economics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biology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English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anatomy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philosophy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religion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theology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57224" y="15716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For example:</a:t>
            </a:r>
          </a:p>
          <a:p>
            <a:pPr algn="l"/>
            <a:r>
              <a:rPr lang="en-US" dirty="0" smtClean="0"/>
              <a:t>There is some </a:t>
            </a:r>
            <a:r>
              <a:rPr lang="en-US" b="1" dirty="0" smtClean="0"/>
              <a:t>water</a:t>
            </a:r>
            <a:r>
              <a:rPr lang="en-US" dirty="0" smtClean="0"/>
              <a:t> in that pitcher.</a:t>
            </a:r>
          </a:p>
          <a:p>
            <a:pPr algn="l"/>
            <a:r>
              <a:rPr lang="en-US" dirty="0" smtClean="0"/>
              <a:t>That is the </a:t>
            </a:r>
            <a:r>
              <a:rPr lang="en-US" b="1" dirty="0" smtClean="0"/>
              <a:t>equipment</a:t>
            </a:r>
            <a:r>
              <a:rPr lang="en-US" dirty="0" smtClean="0"/>
              <a:t> we use for the project.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Countable Nouns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1571604" y="3071810"/>
          <a:ext cx="5486400" cy="34747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28800"/>
                <a:gridCol w="1828800"/>
                <a:gridCol w="1828800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Usually count nouns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Persons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Places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Things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child/</a:t>
                      </a:r>
                      <a:r>
                        <a:rPr lang="en-US" sz="1400" dirty="0" err="1"/>
                        <a:t>ren</a:t>
                      </a:r>
                      <a:r>
                        <a:rPr lang="en-US" sz="1400" dirty="0"/>
                        <a:t/>
                      </a:r>
                      <a:br>
                        <a:rPr lang="en-US" sz="1400" dirty="0"/>
                      </a:br>
                      <a:r>
                        <a:rPr lang="en-US" sz="1400" dirty="0"/>
                        <a:t>teacher/s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student/s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plumber/s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lawyer/s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psychologist/s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historian/s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economist/s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biologist/s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reporter/s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dean/s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coordinator/s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researcher/s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store/s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mall/s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park/s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bar/s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office/s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school/s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home/s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station/s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church/</a:t>
                      </a:r>
                      <a:r>
                        <a:rPr lang="en-US" sz="1400" dirty="0" err="1"/>
                        <a:t>es</a:t>
                      </a:r>
                      <a:r>
                        <a:rPr lang="en-US" sz="1400" dirty="0"/>
                        <a:t/>
                      </a:r>
                      <a:br>
                        <a:rPr lang="en-US" sz="1400" dirty="0"/>
                      </a:br>
                      <a:r>
                        <a:rPr lang="en-US" sz="1400" dirty="0"/>
                        <a:t>deli/s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cafeteria/s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shop/s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airport/s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shoe/s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car/s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door/s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house/s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key/s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letter/s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chair/s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box/</a:t>
                      </a:r>
                      <a:r>
                        <a:rPr lang="en-US" sz="1400" dirty="0" err="1"/>
                        <a:t>es</a:t>
                      </a:r>
                      <a:r>
                        <a:rPr lang="en-US" sz="1400" dirty="0"/>
                        <a:t/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cow/s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poster/s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glass/</a:t>
                      </a:r>
                      <a:r>
                        <a:rPr lang="en-US" sz="1400" dirty="0" err="1"/>
                        <a:t>es</a:t>
                      </a:r>
                      <a:r>
                        <a:rPr lang="en-US" sz="1400" dirty="0"/>
                        <a:t/>
                      </a:r>
                      <a:br>
                        <a:rPr lang="en-US" sz="1400" dirty="0"/>
                      </a:br>
                      <a:r>
                        <a:rPr lang="en-US" sz="1400" dirty="0"/>
                        <a:t>ball/s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428596" y="15716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For example:</a:t>
            </a:r>
          </a:p>
          <a:p>
            <a:pPr algn="l"/>
            <a:r>
              <a:rPr lang="en-US" dirty="0" smtClean="0"/>
              <a:t>She saw seven cows in the garden</a:t>
            </a:r>
          </a:p>
          <a:p>
            <a:pPr algn="l"/>
            <a:r>
              <a:rPr lang="en-US" dirty="0" smtClean="0"/>
              <a:t>There is a cow in the garden.</a:t>
            </a:r>
          </a:p>
          <a:p>
            <a:pPr algn="l"/>
            <a:r>
              <a:rPr lang="en-US" dirty="0" smtClean="0"/>
              <a:t>Every cow is an animal.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and </a:t>
            </a:r>
            <a:r>
              <a:rPr lang="en-US" dirty="0" err="1" smtClean="0"/>
              <a:t>Stative</a:t>
            </a:r>
            <a:r>
              <a:rPr lang="en-US" dirty="0" smtClean="0"/>
              <a:t> Verbs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Action verbs describe actions we take (things we do) or things that happen. </a:t>
            </a:r>
            <a:r>
              <a:rPr lang="en-US" dirty="0" err="1" smtClean="0"/>
              <a:t>Stative</a:t>
            </a:r>
            <a:r>
              <a:rPr lang="en-US" dirty="0" smtClean="0"/>
              <a:t> verbs refer to the way things 'are' - their appearance, state of being, smell, etc.</a:t>
            </a:r>
          </a:p>
          <a:p>
            <a:pPr algn="r" rtl="0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571480"/>
            <a:ext cx="8304213" cy="602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38050" rIns="3132738" bIns="2380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Verbs Showing Thought or Opinions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know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believe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understand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recognize</a:t>
            </a:r>
            <a:endParaRPr kumimoji="0" lang="ar-SA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Verbs Showing Possession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have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own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belong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possess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Verbs Showing Senses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hear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smell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see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feel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Verbs Showing Emotion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love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hate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want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/>
                <a:cs typeface="Arial" pitchFamily="34" charset="0"/>
              </a:rPr>
              <a:t> 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/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need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571868" y="1071546"/>
            <a:ext cx="8304213" cy="518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38050" rIns="3132738" bIns="2380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common stative verbs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be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hate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like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love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need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belong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believe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cost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get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impress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know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reach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recognize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taste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think</a:t>
            </a:r>
            <a:b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</a:b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understand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Helping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72518" cy="4873752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cs typeface="+mj-cs"/>
              </a:rPr>
              <a:t>Helping verbs have no meaning on their own. They are necessary for the grammatical structure of a sentence, but they do not tell us very much alone. We usually use helping verbs with </a:t>
            </a:r>
            <a:r>
              <a:rPr lang="en-US" sz="2800" u="sng" dirty="0" smtClean="0">
                <a:cs typeface="+mj-cs"/>
                <a:hlinkClick r:id="rId2"/>
              </a:rPr>
              <a:t>main verbs</a:t>
            </a:r>
            <a:r>
              <a:rPr lang="en-US" sz="2800" dirty="0" smtClean="0">
                <a:cs typeface="+mj-cs"/>
              </a:rPr>
              <a:t>. They "help" the main verb (which has the real meaning). There are only about 15 helping verbs in English, and we divide them into two basic groups: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Helping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algn="l" rtl="0"/>
            <a:r>
              <a:rPr lang="en-US" sz="4900" b="1" dirty="0" smtClean="0"/>
              <a:t>Primary helping verbs (3 verbs)</a:t>
            </a:r>
          </a:p>
          <a:p>
            <a:pPr algn="l" rtl="0"/>
            <a:r>
              <a:rPr lang="en-US" sz="4900" dirty="0" smtClean="0"/>
              <a:t>These are the verbs </a:t>
            </a:r>
            <a:r>
              <a:rPr lang="en-US" sz="4900" i="1" dirty="0" smtClean="0"/>
              <a:t>be</a:t>
            </a:r>
            <a:r>
              <a:rPr lang="en-US" sz="4900" dirty="0" smtClean="0"/>
              <a:t>, </a:t>
            </a:r>
            <a:r>
              <a:rPr lang="en-US" sz="4900" i="1" dirty="0" smtClean="0"/>
              <a:t>do</a:t>
            </a:r>
            <a:r>
              <a:rPr lang="en-US" sz="4900" dirty="0" smtClean="0"/>
              <a:t>, and </a:t>
            </a:r>
            <a:r>
              <a:rPr lang="en-US" sz="4900" i="1" dirty="0" smtClean="0"/>
              <a:t>have</a:t>
            </a:r>
            <a:r>
              <a:rPr lang="en-US" sz="4900" dirty="0" smtClean="0"/>
              <a:t>. Note that we can use these three verbs as helping verbs </a:t>
            </a:r>
            <a:r>
              <a:rPr lang="en-US" sz="4900" b="1" dirty="0" smtClean="0"/>
              <a:t>or</a:t>
            </a:r>
            <a:r>
              <a:rPr lang="en-US" sz="4900" dirty="0" smtClean="0"/>
              <a:t> as main verbs. On this page we talk about them as helping verbs. We use them in the following cases:</a:t>
            </a:r>
          </a:p>
          <a:p>
            <a:pPr algn="l" rtl="0"/>
            <a:r>
              <a:rPr lang="en-US" sz="4900" b="1" dirty="0" smtClean="0"/>
              <a:t>be</a:t>
            </a:r>
            <a:endParaRPr lang="en-US" sz="4900" dirty="0" smtClean="0"/>
          </a:p>
          <a:p>
            <a:pPr lvl="1" algn="l" rtl="0"/>
            <a:r>
              <a:rPr lang="en-US" sz="4900" dirty="0" smtClean="0"/>
              <a:t>to make continuous tenses (He </a:t>
            </a:r>
            <a:r>
              <a:rPr lang="en-US" sz="4900" b="1" dirty="0" smtClean="0"/>
              <a:t>is</a:t>
            </a:r>
            <a:r>
              <a:rPr lang="en-US" sz="4900" dirty="0" smtClean="0"/>
              <a:t> watching TV.)</a:t>
            </a:r>
          </a:p>
          <a:p>
            <a:pPr lvl="1" algn="l" rtl="0"/>
            <a:r>
              <a:rPr lang="en-US" sz="4900" dirty="0" smtClean="0"/>
              <a:t>to make the passive (Small fish </a:t>
            </a:r>
            <a:r>
              <a:rPr lang="en-US" sz="4900" b="1" dirty="0" smtClean="0"/>
              <a:t>are</a:t>
            </a:r>
            <a:r>
              <a:rPr lang="en-US" sz="4900" dirty="0" smtClean="0"/>
              <a:t> eaten by big fish.)</a:t>
            </a:r>
          </a:p>
          <a:p>
            <a:pPr algn="l" rtl="0"/>
            <a:r>
              <a:rPr lang="en-US" sz="4900" b="1" dirty="0" smtClean="0"/>
              <a:t>have</a:t>
            </a:r>
            <a:endParaRPr lang="en-US" sz="4900" dirty="0" smtClean="0"/>
          </a:p>
          <a:p>
            <a:pPr lvl="1" algn="l" rtl="0"/>
            <a:r>
              <a:rPr lang="en-US" sz="4900" dirty="0" smtClean="0"/>
              <a:t>to make perfect tenses (I </a:t>
            </a:r>
            <a:r>
              <a:rPr lang="en-US" sz="4900" b="1" dirty="0" smtClean="0"/>
              <a:t>have</a:t>
            </a:r>
            <a:r>
              <a:rPr lang="en-US" sz="4900" dirty="0" smtClean="0"/>
              <a:t> finished my homework.</a:t>
            </a:r>
          </a:p>
          <a:p>
            <a:pPr algn="l" rtl="0"/>
            <a:r>
              <a:rPr lang="en-US" sz="4900" b="1" dirty="0" smtClean="0"/>
              <a:t>do</a:t>
            </a:r>
            <a:endParaRPr lang="en-US" sz="4900" dirty="0" smtClean="0"/>
          </a:p>
          <a:p>
            <a:pPr lvl="1" algn="l" rtl="0"/>
            <a:r>
              <a:rPr lang="en-US" sz="4900" dirty="0" smtClean="0"/>
              <a:t>to make negatives (I </a:t>
            </a:r>
            <a:r>
              <a:rPr lang="en-US" sz="4900" b="1" dirty="0" smtClean="0"/>
              <a:t>do</a:t>
            </a:r>
            <a:r>
              <a:rPr lang="en-US" sz="4900" dirty="0" smtClean="0"/>
              <a:t> not like you.)</a:t>
            </a:r>
          </a:p>
          <a:p>
            <a:pPr lvl="1" algn="l" rtl="0"/>
            <a:r>
              <a:rPr lang="en-US" sz="4900" dirty="0" smtClean="0"/>
              <a:t>to ask questions (</a:t>
            </a:r>
            <a:r>
              <a:rPr lang="en-US" sz="4900" b="1" dirty="0" smtClean="0"/>
              <a:t>Do</a:t>
            </a:r>
            <a:r>
              <a:rPr lang="en-US" sz="4900" dirty="0" smtClean="0"/>
              <a:t> you want some coffee?)</a:t>
            </a:r>
          </a:p>
          <a:p>
            <a:pPr lvl="1" algn="l" rtl="0"/>
            <a:r>
              <a:rPr lang="en-US" sz="4900" dirty="0" smtClean="0"/>
              <a:t>to show emphasis (I </a:t>
            </a:r>
            <a:r>
              <a:rPr lang="en-US" sz="4900" b="1" dirty="0" smtClean="0"/>
              <a:t>do</a:t>
            </a:r>
            <a:r>
              <a:rPr lang="en-US" sz="4900" dirty="0" smtClean="0"/>
              <a:t> want you to pass your exam.)</a:t>
            </a:r>
          </a:p>
          <a:p>
            <a:pPr lvl="1" algn="l" rtl="0"/>
            <a:r>
              <a:rPr lang="en-US" sz="4900" dirty="0" smtClean="0"/>
              <a:t>to stand for a main verb in some constructions (He speaks faster than she </a:t>
            </a:r>
            <a:r>
              <a:rPr lang="en-US" sz="4900" b="1" dirty="0" smtClean="0"/>
              <a:t>does</a:t>
            </a:r>
            <a:r>
              <a:rPr lang="en-US" sz="4900" dirty="0" smtClean="0"/>
              <a:t>.)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Helping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US" b="1" dirty="0" smtClean="0"/>
              <a:t>Modal helping verbs (10 verbs)</a:t>
            </a:r>
          </a:p>
          <a:p>
            <a:pPr algn="l" rtl="0"/>
            <a:r>
              <a:rPr lang="en-US" dirty="0" smtClean="0"/>
              <a:t>We use modal helping verbs to "modify" the meaning of the main verb in some way. A modal helping verb expresses necessity or possibility, and changes the main verb in that sense. These are the modal verbs:</a:t>
            </a:r>
          </a:p>
          <a:p>
            <a:pPr algn="l" rtl="0"/>
            <a:r>
              <a:rPr lang="en-US" dirty="0" smtClean="0"/>
              <a:t>can, could</a:t>
            </a:r>
          </a:p>
          <a:p>
            <a:pPr algn="l" rtl="0"/>
            <a:r>
              <a:rPr lang="en-US" dirty="0" smtClean="0"/>
              <a:t>may, might</a:t>
            </a:r>
          </a:p>
          <a:p>
            <a:pPr algn="l" rtl="0"/>
            <a:r>
              <a:rPr lang="en-US" dirty="0" smtClean="0"/>
              <a:t>will, would,</a:t>
            </a:r>
          </a:p>
          <a:p>
            <a:pPr algn="l" rtl="0"/>
            <a:r>
              <a:rPr lang="en-US" dirty="0" smtClean="0"/>
              <a:t>shall, should</a:t>
            </a:r>
          </a:p>
          <a:p>
            <a:pPr algn="l" rtl="0"/>
            <a:r>
              <a:rPr lang="en-US" dirty="0" smtClean="0"/>
              <a:t>must</a:t>
            </a:r>
          </a:p>
          <a:p>
            <a:pPr algn="l" rtl="0"/>
            <a:r>
              <a:rPr lang="en-US" dirty="0" smtClean="0"/>
              <a:t>ought to</a:t>
            </a:r>
          </a:p>
          <a:p>
            <a:pPr algn="l" rtl="0"/>
            <a:r>
              <a:rPr lang="en-US" dirty="0" smtClean="0"/>
              <a:t>Here are examples using modal verbs:</a:t>
            </a:r>
          </a:p>
          <a:p>
            <a:pPr algn="l" rtl="0"/>
            <a:r>
              <a:rPr lang="en-US" dirty="0" smtClean="0"/>
              <a:t>I </a:t>
            </a:r>
            <a:r>
              <a:rPr lang="en-US" b="1" dirty="0" smtClean="0"/>
              <a:t>can't</a:t>
            </a:r>
            <a:r>
              <a:rPr lang="en-US" dirty="0" smtClean="0"/>
              <a:t> speak Chinese.</a:t>
            </a:r>
          </a:p>
          <a:p>
            <a:pPr algn="l" rtl="0"/>
            <a:r>
              <a:rPr lang="en-US" dirty="0" smtClean="0"/>
              <a:t>John </a:t>
            </a:r>
            <a:r>
              <a:rPr lang="en-US" b="1" dirty="0" smtClean="0"/>
              <a:t>may</a:t>
            </a:r>
            <a:r>
              <a:rPr lang="en-US" dirty="0" smtClean="0"/>
              <a:t> arrive late.</a:t>
            </a:r>
          </a:p>
          <a:p>
            <a:pPr algn="l" rtl="0"/>
            <a:r>
              <a:rPr lang="en-US" b="1" dirty="0" smtClean="0"/>
              <a:t>Would</a:t>
            </a:r>
            <a:r>
              <a:rPr lang="en-US" dirty="0" smtClean="0"/>
              <a:t> you like a cup of coffee?</a:t>
            </a:r>
          </a:p>
          <a:p>
            <a:pPr algn="l" rtl="0"/>
            <a:r>
              <a:rPr lang="en-US" dirty="0" smtClean="0"/>
              <a:t>You </a:t>
            </a:r>
            <a:r>
              <a:rPr lang="en-US" b="1" dirty="0" smtClean="0"/>
              <a:t>should</a:t>
            </a:r>
            <a:r>
              <a:rPr lang="en-US" dirty="0" smtClean="0"/>
              <a:t> see a doctor.</a:t>
            </a:r>
          </a:p>
          <a:p>
            <a:pPr algn="l" rtl="0"/>
            <a:r>
              <a:rPr lang="en-US" dirty="0" smtClean="0"/>
              <a:t>I really </a:t>
            </a:r>
            <a:r>
              <a:rPr lang="en-US" b="1" dirty="0" smtClean="0"/>
              <a:t>must</a:t>
            </a:r>
            <a:r>
              <a:rPr lang="en-US" dirty="0" smtClean="0"/>
              <a:t> go now.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Linking verbs do not express action. Instead, they connect the </a:t>
            </a:r>
            <a:r>
              <a:rPr lang="en-US" b="1" dirty="0" smtClean="0">
                <a:hlinkClick r:id="rId2"/>
              </a:rPr>
              <a:t>subject</a:t>
            </a:r>
            <a:r>
              <a:rPr lang="en-US" b="1" dirty="0" smtClean="0"/>
              <a:t> </a:t>
            </a:r>
            <a:r>
              <a:rPr lang="en-US" dirty="0" smtClean="0"/>
              <a:t>of the </a:t>
            </a:r>
            <a:r>
              <a:rPr lang="en-US" b="1" dirty="0" smtClean="0">
                <a:hlinkClick r:id="rId3"/>
              </a:rPr>
              <a:t>verb</a:t>
            </a:r>
            <a:r>
              <a:rPr lang="en-US" dirty="0" smtClean="0"/>
              <a:t> to additional information about the subject. Look at the examples below: </a:t>
            </a:r>
          </a:p>
          <a:p>
            <a:pPr algn="l" rtl="0"/>
            <a:r>
              <a:rPr lang="en-US" dirty="0" smtClean="0"/>
              <a:t>Irene always </a:t>
            </a:r>
            <a:r>
              <a:rPr lang="en-US" b="1" i="1" dirty="0" smtClean="0"/>
              <a:t>feels</a:t>
            </a:r>
            <a:r>
              <a:rPr lang="en-US" dirty="0" smtClean="0"/>
              <a:t> sleepy after pigging out on pizza from Antonio's.</a:t>
            </a:r>
          </a:p>
          <a:p>
            <a:pPr algn="l" rtl="0"/>
            <a:r>
              <a:rPr lang="en-US" dirty="0" smtClean="0"/>
              <a:t>A ten-item quiz </a:t>
            </a:r>
            <a:r>
              <a:rPr lang="en-US" b="1" i="1" dirty="0" smtClean="0"/>
              <a:t>seems</a:t>
            </a:r>
            <a:r>
              <a:rPr lang="en-US" dirty="0" smtClean="0"/>
              <a:t> impossibly long after a night of no studying.</a:t>
            </a:r>
          </a:p>
          <a:p>
            <a:pPr algn="l" rtl="0"/>
            <a:r>
              <a:rPr lang="en-US" dirty="0" smtClean="0"/>
              <a:t>After drinking the old milk, </a:t>
            </a:r>
            <a:r>
              <a:rPr lang="en-US" dirty="0" err="1" smtClean="0"/>
              <a:t>Bladimiro</a:t>
            </a:r>
            <a:r>
              <a:rPr lang="en-US" dirty="0" smtClean="0"/>
              <a:t> </a:t>
            </a:r>
            <a:r>
              <a:rPr lang="en-US" b="1" i="1" dirty="0" smtClean="0"/>
              <a:t>turned</a:t>
            </a:r>
            <a:r>
              <a:rPr lang="en-US" dirty="0" smtClean="0"/>
              <a:t> green.</a:t>
            </a:r>
          </a:p>
          <a:p>
            <a:pPr algn="l" rtl="0"/>
            <a:r>
              <a:rPr lang="en-US" dirty="0" err="1" smtClean="0"/>
              <a:t>Keila</a:t>
            </a:r>
            <a:r>
              <a:rPr lang="en-US" dirty="0" smtClean="0"/>
              <a:t> </a:t>
            </a:r>
            <a:r>
              <a:rPr lang="en-US" b="1" i="1" dirty="0" smtClean="0"/>
              <a:t>is</a:t>
            </a:r>
            <a:r>
              <a:rPr lang="en-US" dirty="0" smtClean="0"/>
              <a:t> a shopaholic.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Stative</a:t>
            </a:r>
            <a:r>
              <a:rPr lang="en-US" dirty="0" smtClean="0"/>
              <a:t>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dirty="0" smtClean="0"/>
              <a:t>you have a list of verbs with multiple personalities: </a:t>
            </a:r>
            <a:r>
              <a:rPr lang="en-US" b="1" i="1" dirty="0" smtClean="0"/>
              <a:t>appear</a:t>
            </a:r>
            <a:r>
              <a:rPr lang="en-US" dirty="0" smtClean="0"/>
              <a:t>, </a:t>
            </a:r>
            <a:r>
              <a:rPr lang="en-US" b="1" i="1" dirty="0" smtClean="0"/>
              <a:t>feel</a:t>
            </a:r>
            <a:r>
              <a:rPr lang="en-US" dirty="0" smtClean="0"/>
              <a:t>, </a:t>
            </a:r>
            <a:r>
              <a:rPr lang="en-US" b="1" i="1" dirty="0" smtClean="0"/>
              <a:t>grow</a:t>
            </a:r>
            <a:r>
              <a:rPr lang="en-US" dirty="0" smtClean="0"/>
              <a:t>, </a:t>
            </a:r>
            <a:r>
              <a:rPr lang="en-US" b="1" i="1" dirty="0" smtClean="0"/>
              <a:t>look</a:t>
            </a:r>
            <a:r>
              <a:rPr lang="en-US" dirty="0" smtClean="0"/>
              <a:t>, </a:t>
            </a:r>
            <a:r>
              <a:rPr lang="en-US" b="1" i="1" dirty="0" smtClean="0"/>
              <a:t>prove</a:t>
            </a:r>
            <a:r>
              <a:rPr lang="en-US" dirty="0" smtClean="0"/>
              <a:t>, </a:t>
            </a:r>
            <a:r>
              <a:rPr lang="en-US" b="1" i="1" dirty="0" smtClean="0"/>
              <a:t>remain</a:t>
            </a:r>
            <a:r>
              <a:rPr lang="en-US" dirty="0" smtClean="0"/>
              <a:t>, </a:t>
            </a:r>
            <a:r>
              <a:rPr lang="en-US" b="1" i="1" dirty="0" smtClean="0"/>
              <a:t>smell</a:t>
            </a:r>
            <a:r>
              <a:rPr lang="en-US" dirty="0" smtClean="0"/>
              <a:t>, </a:t>
            </a:r>
            <a:r>
              <a:rPr lang="en-US" b="1" i="1" dirty="0" smtClean="0"/>
              <a:t>sound</a:t>
            </a:r>
            <a:r>
              <a:rPr lang="en-US" dirty="0" smtClean="0"/>
              <a:t>, </a:t>
            </a:r>
            <a:r>
              <a:rPr lang="en-US" b="1" i="1" dirty="0" smtClean="0"/>
              <a:t>taste</a:t>
            </a:r>
            <a:r>
              <a:rPr lang="en-US" dirty="0" smtClean="0"/>
              <a:t>, and </a:t>
            </a:r>
            <a:r>
              <a:rPr lang="en-US" b="1" i="1" dirty="0" smtClean="0"/>
              <a:t>turn</a:t>
            </a:r>
            <a:r>
              <a:rPr lang="en-US" dirty="0" smtClean="0"/>
              <a:t>. Sometimes these verbs are linking verbs; sometimes they are </a:t>
            </a:r>
            <a:r>
              <a:rPr lang="en-US" b="1" dirty="0" smtClean="0">
                <a:hlinkClick r:id="rId2"/>
              </a:rPr>
              <a:t>action verbs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How do you tell when they are action verbs and when they are linking verbs?</a:t>
            </a:r>
          </a:p>
          <a:p>
            <a:pPr algn="l" rtl="0"/>
            <a:r>
              <a:rPr lang="en-US" dirty="0" smtClean="0"/>
              <a:t>If you can substitute </a:t>
            </a:r>
            <a:r>
              <a:rPr lang="en-US" b="1" i="1" dirty="0" smtClean="0"/>
              <a:t>am</a:t>
            </a:r>
            <a:r>
              <a:rPr lang="en-US" dirty="0" smtClean="0"/>
              <a:t>, </a:t>
            </a:r>
            <a:r>
              <a:rPr lang="en-US" b="1" i="1" dirty="0" smtClean="0"/>
              <a:t>is</a:t>
            </a:r>
            <a:r>
              <a:rPr lang="en-US" dirty="0" smtClean="0"/>
              <a:t>, or </a:t>
            </a:r>
            <a:r>
              <a:rPr lang="en-US" b="1" i="1" dirty="0" smtClean="0"/>
              <a:t>are</a:t>
            </a:r>
            <a:r>
              <a:rPr lang="en-US" dirty="0" smtClean="0"/>
              <a:t> and the sentence still sounds logical, you have a </a:t>
            </a:r>
            <a:r>
              <a:rPr lang="en-US" i="1" dirty="0" smtClean="0"/>
              <a:t>linking</a:t>
            </a:r>
            <a:r>
              <a:rPr lang="en-US" dirty="0" smtClean="0"/>
              <a:t> verb on your hands.</a:t>
            </a:r>
          </a:p>
          <a:p>
            <a:pPr algn="l" rtl="0"/>
            <a:r>
              <a:rPr lang="en-US" dirty="0" smtClean="0"/>
              <a:t>If, after the substitution, the sentence makes no sense, you are dealing with an </a:t>
            </a:r>
            <a:r>
              <a:rPr lang="en-US" i="1" dirty="0" smtClean="0"/>
              <a:t>action</a:t>
            </a:r>
            <a:r>
              <a:rPr lang="en-US" dirty="0" smtClean="0"/>
              <a:t> verb instead. Here are some examples:</a:t>
            </a:r>
          </a:p>
          <a:p>
            <a:pPr algn="l" rtl="0"/>
            <a:r>
              <a:rPr lang="en-US" dirty="0" smtClean="0"/>
              <a:t>Sylvia </a:t>
            </a:r>
            <a:r>
              <a:rPr lang="en-US" b="1" i="1" dirty="0" smtClean="0"/>
              <a:t>tasted</a:t>
            </a:r>
            <a:r>
              <a:rPr lang="en-US" dirty="0" smtClean="0"/>
              <a:t> the spicy squid eyeball stew.</a:t>
            </a:r>
          </a:p>
          <a:p>
            <a:pPr algn="l" rtl="0"/>
            <a:r>
              <a:rPr lang="en-US" dirty="0" smtClean="0"/>
              <a:t>Sylvia </a:t>
            </a:r>
            <a:r>
              <a:rPr lang="en-US" b="1" i="1" dirty="0" smtClean="0"/>
              <a:t>is</a:t>
            </a:r>
            <a:r>
              <a:rPr lang="en-US" dirty="0" smtClean="0"/>
              <a:t> the stew? I don't think so! </a:t>
            </a:r>
            <a:r>
              <a:rPr lang="en-US" b="1" i="1" dirty="0" smtClean="0"/>
              <a:t>Tasted</a:t>
            </a:r>
            <a:r>
              <a:rPr lang="en-US" dirty="0" smtClean="0"/>
              <a:t>, therefore, is an action verb in this sentence, something Sylvia is </a:t>
            </a:r>
            <a:r>
              <a:rPr lang="en-US" i="1" dirty="0" smtClean="0"/>
              <a:t>doing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squid eyeball stew </a:t>
            </a:r>
            <a:r>
              <a:rPr lang="en-US" b="1" i="1" dirty="0" smtClean="0"/>
              <a:t>tasted</a:t>
            </a:r>
            <a:r>
              <a:rPr lang="en-US" dirty="0" smtClean="0"/>
              <a:t> good.</a:t>
            </a:r>
          </a:p>
          <a:p>
            <a:pPr algn="l" rtl="0"/>
            <a:r>
              <a:rPr lang="en-US" dirty="0" smtClean="0"/>
              <a:t>The stew </a:t>
            </a:r>
            <a:r>
              <a:rPr lang="en-US" b="1" i="1" dirty="0" smtClean="0"/>
              <a:t>is</a:t>
            </a:r>
            <a:r>
              <a:rPr lang="en-US" dirty="0" smtClean="0"/>
              <a:t> good? You bet. Make your own!</a:t>
            </a:r>
          </a:p>
          <a:p>
            <a:pPr algn="l" rtl="0"/>
            <a:r>
              <a:rPr lang="en-US" dirty="0" smtClean="0"/>
              <a:t>I </a:t>
            </a:r>
            <a:r>
              <a:rPr lang="en-US" b="1" i="1" dirty="0" smtClean="0"/>
              <a:t>smell</a:t>
            </a:r>
            <a:r>
              <a:rPr lang="en-US" dirty="0" smtClean="0"/>
              <a:t> the delicious aroma of a mushroom and papaya pizza baking in the oven.</a:t>
            </a:r>
          </a:p>
          <a:p>
            <a:pPr algn="l" rtl="0"/>
            <a:r>
              <a:rPr lang="en-US" dirty="0" smtClean="0"/>
              <a:t>I </a:t>
            </a:r>
            <a:r>
              <a:rPr lang="en-US" b="1" i="1" dirty="0" smtClean="0"/>
              <a:t>am</a:t>
            </a:r>
            <a:r>
              <a:rPr lang="en-US" dirty="0" smtClean="0"/>
              <a:t> the aroma? No way! </a:t>
            </a:r>
            <a:r>
              <a:rPr lang="en-US" b="1" i="1" dirty="0" smtClean="0"/>
              <a:t>Smell</a:t>
            </a:r>
            <a:r>
              <a:rPr lang="en-US" dirty="0" smtClean="0"/>
              <a:t>, in this sentence, is an action verb, something I am </a:t>
            </a:r>
            <a:r>
              <a:rPr lang="en-US" i="1" dirty="0" smtClean="0"/>
              <a:t>doing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mushroom and papaya pizza </a:t>
            </a:r>
            <a:r>
              <a:rPr lang="en-US" b="1" i="1" dirty="0" smtClean="0"/>
              <a:t>smells</a:t>
            </a:r>
            <a:r>
              <a:rPr lang="en-US" dirty="0" smtClean="0"/>
              <a:t> heavenly.</a:t>
            </a:r>
          </a:p>
          <a:p>
            <a:pPr algn="l" rtl="0"/>
            <a:r>
              <a:rPr lang="en-US" dirty="0" smtClean="0"/>
              <a:t>The pizza </a:t>
            </a:r>
            <a:r>
              <a:rPr lang="en-US" b="1" i="1" dirty="0" smtClean="0"/>
              <a:t>is</a:t>
            </a:r>
            <a:r>
              <a:rPr lang="en-US" dirty="0" smtClean="0"/>
              <a:t> heavenly? Definitely! Try a slice!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and Intransitive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Transitive Verbs : </a:t>
            </a:r>
            <a:r>
              <a:rPr lang="en-US" dirty="0" smtClean="0"/>
              <a:t>Transitive verbs take direct objects. The vast majority of verbs in English are transitive.</a:t>
            </a:r>
          </a:p>
          <a:p>
            <a:pPr algn="l" rtl="0"/>
            <a:r>
              <a:rPr lang="en-US" b="1" dirty="0" smtClean="0"/>
              <a:t>Examples:</a:t>
            </a:r>
            <a:endParaRPr lang="en-US" dirty="0" smtClean="0"/>
          </a:p>
          <a:p>
            <a:pPr algn="l" rtl="0"/>
            <a:r>
              <a:rPr lang="en-US" i="1" dirty="0" smtClean="0"/>
              <a:t>I took my books to class.</a:t>
            </a:r>
            <a:br>
              <a:rPr lang="en-US" i="1" dirty="0" smtClean="0"/>
            </a:br>
            <a:r>
              <a:rPr lang="en-US" i="1" dirty="0" smtClean="0"/>
              <a:t>We played chess last night.</a:t>
            </a:r>
            <a:endParaRPr lang="en-US" dirty="0" smtClean="0"/>
          </a:p>
          <a:p>
            <a:pPr algn="l" rtl="0"/>
            <a:r>
              <a:rPr lang="en-US" b="1" dirty="0" smtClean="0"/>
              <a:t>Intransitive Verbs</a:t>
            </a:r>
            <a:endParaRPr lang="en-US" dirty="0" smtClean="0"/>
          </a:p>
          <a:p>
            <a:pPr algn="l" rtl="0"/>
            <a:r>
              <a:rPr lang="en-US" dirty="0" smtClean="0"/>
              <a:t>Intransitive verbs do not take direct objects.</a:t>
            </a:r>
          </a:p>
          <a:p>
            <a:pPr algn="l" rtl="0"/>
            <a:r>
              <a:rPr lang="en-US" b="1" dirty="0" smtClean="0"/>
              <a:t>Examples:</a:t>
            </a:r>
            <a:endParaRPr lang="en-US" dirty="0" smtClean="0"/>
          </a:p>
          <a:p>
            <a:pPr algn="l" rtl="0"/>
            <a:r>
              <a:rPr lang="en-US" dirty="0" smtClean="0"/>
              <a:t>Peter's situation improved.</a:t>
            </a:r>
            <a:br>
              <a:rPr lang="en-US" dirty="0" smtClean="0"/>
            </a:br>
            <a:r>
              <a:rPr lang="en-US" dirty="0" smtClean="0"/>
              <a:t>They slept peacefully.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/>
          <a:lstStyle/>
          <a:p>
            <a:r>
              <a:rPr lang="en-US" dirty="0" smtClean="0"/>
              <a:t>Personal pronouns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285721" y="1571613"/>
          <a:ext cx="8358245" cy="38005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1649"/>
                <a:gridCol w="1671649"/>
                <a:gridCol w="1671649"/>
                <a:gridCol w="1671649"/>
                <a:gridCol w="1671649"/>
              </a:tblGrid>
              <a:tr h="85617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Possessive adjectives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Possessive pronouns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Object pronouns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Subject pronouns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</a:txBody>
                  <a:tcPr/>
                </a:tc>
              </a:tr>
              <a:tr h="5993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My</a:t>
                      </a:r>
                    </a:p>
                    <a:p>
                      <a:pPr algn="ctr" rtl="1"/>
                      <a:r>
                        <a:rPr lang="en-US" dirty="0" smtClean="0"/>
                        <a:t>Our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Mine</a:t>
                      </a:r>
                    </a:p>
                    <a:p>
                      <a:pPr algn="ctr" rtl="1"/>
                      <a:r>
                        <a:rPr lang="en-US" dirty="0" smtClean="0"/>
                        <a:t>Ours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</a:t>
                      </a:r>
                    </a:p>
                    <a:p>
                      <a:pPr algn="ctr" rtl="1"/>
                      <a:r>
                        <a:rPr lang="en-US" dirty="0" smtClean="0"/>
                        <a:t>Us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</a:t>
                      </a:r>
                    </a:p>
                    <a:p>
                      <a:pPr algn="ctr" rtl="1"/>
                      <a:r>
                        <a:rPr lang="en-US" dirty="0" smtClean="0"/>
                        <a:t>We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First – person pronouns</a:t>
                      </a:r>
                      <a:endParaRPr lang="ar-SA" dirty="0"/>
                    </a:p>
                  </a:txBody>
                  <a:tcPr/>
                </a:tc>
              </a:tr>
              <a:tr h="85617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Second – person pronoun</a:t>
                      </a:r>
                      <a:endParaRPr lang="ar-SA" dirty="0"/>
                    </a:p>
                  </a:txBody>
                  <a:tcPr/>
                </a:tc>
              </a:tr>
              <a:tr h="133167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Their</a:t>
                      </a:r>
                    </a:p>
                    <a:p>
                      <a:pPr algn="ctr" rtl="1"/>
                      <a:r>
                        <a:rPr lang="en-US" dirty="0" smtClean="0"/>
                        <a:t>His</a:t>
                      </a:r>
                    </a:p>
                    <a:p>
                      <a:pPr algn="ctr" rtl="1"/>
                      <a:r>
                        <a:rPr lang="en-US" dirty="0" smtClean="0"/>
                        <a:t>Her</a:t>
                      </a:r>
                    </a:p>
                    <a:p>
                      <a:pPr algn="ctr" rtl="1"/>
                      <a:r>
                        <a:rPr lang="en-US" dirty="0" smtClean="0"/>
                        <a:t>its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Thiers</a:t>
                      </a:r>
                    </a:p>
                    <a:p>
                      <a:pPr algn="ctr" rtl="1"/>
                      <a:r>
                        <a:rPr lang="en-US" dirty="0" smtClean="0"/>
                        <a:t>His</a:t>
                      </a:r>
                    </a:p>
                    <a:p>
                      <a:pPr algn="ctr" rtl="1"/>
                      <a:r>
                        <a:rPr lang="en-US" dirty="0" smtClean="0"/>
                        <a:t>Hers</a:t>
                      </a:r>
                    </a:p>
                    <a:p>
                      <a:pPr algn="ctr" rtl="1"/>
                      <a:r>
                        <a:rPr lang="en-US" dirty="0" smtClean="0"/>
                        <a:t>its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Them</a:t>
                      </a:r>
                    </a:p>
                    <a:p>
                      <a:pPr algn="ctr" rtl="1"/>
                      <a:r>
                        <a:rPr lang="en-US" dirty="0" smtClean="0"/>
                        <a:t>Him</a:t>
                      </a:r>
                    </a:p>
                    <a:p>
                      <a:pPr algn="ctr" rtl="1"/>
                      <a:r>
                        <a:rPr lang="en-US" dirty="0" smtClean="0"/>
                        <a:t>Her</a:t>
                      </a:r>
                    </a:p>
                    <a:p>
                      <a:pPr algn="ctr" rtl="1"/>
                      <a:r>
                        <a:rPr lang="en-US" dirty="0" smtClean="0"/>
                        <a:t>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They </a:t>
                      </a:r>
                    </a:p>
                    <a:p>
                      <a:pPr algn="ctr" rtl="1"/>
                      <a:r>
                        <a:rPr lang="en-US" dirty="0" smtClean="0"/>
                        <a:t>He </a:t>
                      </a:r>
                    </a:p>
                    <a:p>
                      <a:pPr algn="ctr" rtl="1"/>
                      <a:r>
                        <a:rPr lang="en-US" dirty="0" smtClean="0"/>
                        <a:t>She </a:t>
                      </a:r>
                    </a:p>
                    <a:p>
                      <a:pPr algn="ctr" rtl="1"/>
                      <a:r>
                        <a:rPr lang="en-US" dirty="0" smtClean="0"/>
                        <a:t>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Third</a:t>
                      </a:r>
                      <a:r>
                        <a:rPr lang="en-US" baseline="0" dirty="0" smtClean="0"/>
                        <a:t> – person pronouns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 and Adverbs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sz="2600" dirty="0" smtClean="0"/>
              <a:t>Adjectives modify nouns. To modify means to change in some way. For example:</a:t>
            </a:r>
          </a:p>
          <a:p>
            <a:pPr algn="l" rtl="0"/>
            <a:r>
              <a:rPr lang="en-US" sz="2600" dirty="0" smtClean="0"/>
              <a:t>"I ate a meal." </a:t>
            </a:r>
            <a:r>
              <a:rPr lang="en-US" sz="2600" i="1" dirty="0" smtClean="0"/>
              <a:t>Meal</a:t>
            </a:r>
            <a:r>
              <a:rPr lang="en-US" sz="2600" dirty="0" smtClean="0"/>
              <a:t> is a noun. We don't know what kind of meal; all we know is that someone ate a meal.</a:t>
            </a:r>
          </a:p>
          <a:p>
            <a:pPr algn="l" rtl="0"/>
            <a:r>
              <a:rPr lang="en-US" sz="2600" dirty="0" smtClean="0"/>
              <a:t>"I ate an enormous lunch." </a:t>
            </a:r>
            <a:r>
              <a:rPr lang="en-US" sz="2600" i="1" dirty="0" smtClean="0"/>
              <a:t>Lunch</a:t>
            </a:r>
            <a:r>
              <a:rPr lang="en-US" sz="2600" dirty="0" smtClean="0"/>
              <a:t> is a noun, and </a:t>
            </a:r>
            <a:r>
              <a:rPr lang="en-US" sz="2600" i="1" dirty="0" smtClean="0"/>
              <a:t>enormous</a:t>
            </a:r>
            <a:r>
              <a:rPr lang="en-US" sz="2600" dirty="0" smtClean="0"/>
              <a:t> is an adjective that modifies it. It tells us </a:t>
            </a:r>
            <a:r>
              <a:rPr lang="en-US" sz="2600" b="1" dirty="0" smtClean="0"/>
              <a:t>what kind of</a:t>
            </a:r>
            <a:r>
              <a:rPr lang="en-US" sz="2600" dirty="0" smtClean="0"/>
              <a:t> meal the person ate.</a:t>
            </a:r>
          </a:p>
          <a:p>
            <a:pPr algn="l" rtl="0"/>
            <a:r>
              <a:rPr lang="en-US" sz="2600" dirty="0" smtClean="0"/>
              <a:t>Adjectives usually answer one of a few different questions: "What kind?" or "Which?" or "How many?" For example:</a:t>
            </a:r>
          </a:p>
          <a:p>
            <a:pPr algn="l" rtl="0"/>
            <a:r>
              <a:rPr lang="en-US" sz="2600" dirty="0" smtClean="0"/>
              <a:t>"The </a:t>
            </a:r>
            <a:r>
              <a:rPr lang="en-US" sz="2600" i="1" dirty="0" smtClean="0"/>
              <a:t>tall</a:t>
            </a:r>
            <a:r>
              <a:rPr lang="en-US" sz="2600" dirty="0" smtClean="0"/>
              <a:t> girl is riding a </a:t>
            </a:r>
            <a:r>
              <a:rPr lang="en-US" sz="2600" i="1" dirty="0" smtClean="0"/>
              <a:t>new</a:t>
            </a:r>
            <a:r>
              <a:rPr lang="en-US" sz="2600" dirty="0" smtClean="0"/>
              <a:t> bike." </a:t>
            </a:r>
            <a:r>
              <a:rPr lang="en-US" sz="2600" i="1" dirty="0" smtClean="0"/>
              <a:t>Tall</a:t>
            </a:r>
            <a:r>
              <a:rPr lang="en-US" sz="2600" dirty="0" smtClean="0"/>
              <a:t> tells us </a:t>
            </a:r>
            <a:r>
              <a:rPr lang="en-US" sz="2600" b="1" dirty="0" smtClean="0"/>
              <a:t>which</a:t>
            </a:r>
            <a:r>
              <a:rPr lang="en-US" sz="2600" dirty="0" smtClean="0"/>
              <a:t> girl we're talking about. </a:t>
            </a:r>
            <a:r>
              <a:rPr lang="en-US" sz="2600" i="1" dirty="0" smtClean="0"/>
              <a:t>New </a:t>
            </a:r>
            <a:r>
              <a:rPr lang="en-US" sz="2600" dirty="0" smtClean="0"/>
              <a:t>tells </a:t>
            </a:r>
            <a:r>
              <a:rPr lang="en-US" sz="2600" dirty="0" smtClean="0"/>
              <a:t>us </a:t>
            </a:r>
            <a:r>
              <a:rPr lang="en-US" sz="2600" b="1" dirty="0" smtClean="0"/>
              <a:t>what kind of</a:t>
            </a:r>
            <a:r>
              <a:rPr lang="en-US" sz="2600" dirty="0" smtClean="0"/>
              <a:t> bike we're talking about.</a:t>
            </a:r>
          </a:p>
          <a:p>
            <a:pPr algn="l" rtl="0"/>
            <a:r>
              <a:rPr lang="en-US" sz="2600" dirty="0" smtClean="0"/>
              <a:t>"The </a:t>
            </a:r>
            <a:r>
              <a:rPr lang="en-US" sz="2600" i="1" dirty="0" smtClean="0"/>
              <a:t>tough</a:t>
            </a:r>
            <a:r>
              <a:rPr lang="en-US" sz="2600" dirty="0" smtClean="0"/>
              <a:t> professor gave us the </a:t>
            </a:r>
            <a:r>
              <a:rPr lang="en-US" sz="2600" i="1" dirty="0" smtClean="0"/>
              <a:t>final</a:t>
            </a:r>
            <a:r>
              <a:rPr lang="en-US" sz="2600" dirty="0" smtClean="0"/>
              <a:t> exam." </a:t>
            </a:r>
            <a:r>
              <a:rPr lang="en-US" sz="2600" i="1" dirty="0" smtClean="0"/>
              <a:t>Tough</a:t>
            </a:r>
            <a:r>
              <a:rPr lang="en-US" sz="2600" dirty="0" smtClean="0"/>
              <a:t> tells us </a:t>
            </a:r>
            <a:r>
              <a:rPr lang="en-US" sz="2600" b="1" dirty="0" smtClean="0"/>
              <a:t>what kind of</a:t>
            </a:r>
            <a:r>
              <a:rPr lang="en-US" sz="2600" dirty="0" smtClean="0"/>
              <a:t> professor we're talking about. </a:t>
            </a:r>
            <a:r>
              <a:rPr lang="en-US" sz="2600" i="1" dirty="0" smtClean="0"/>
              <a:t>Final</a:t>
            </a:r>
            <a:r>
              <a:rPr lang="en-US" sz="2600" dirty="0" smtClean="0"/>
              <a:t> tells us </a:t>
            </a:r>
            <a:r>
              <a:rPr lang="en-US" sz="2600" b="1" dirty="0" smtClean="0"/>
              <a:t>which</a:t>
            </a:r>
            <a:r>
              <a:rPr lang="en-US" sz="2600" dirty="0" smtClean="0"/>
              <a:t> exam we're talking about.</a:t>
            </a:r>
          </a:p>
          <a:p>
            <a:pPr algn="l" rtl="0"/>
            <a:r>
              <a:rPr lang="en-US" sz="2600" dirty="0" smtClean="0"/>
              <a:t>"</a:t>
            </a:r>
            <a:r>
              <a:rPr lang="en-US" sz="2600" i="1" dirty="0" smtClean="0"/>
              <a:t>Fifteen</a:t>
            </a:r>
            <a:r>
              <a:rPr lang="en-US" sz="2600" dirty="0" smtClean="0"/>
              <a:t> students passed the midterm exam; </a:t>
            </a:r>
            <a:r>
              <a:rPr lang="en-US" sz="2600" i="1" dirty="0" smtClean="0"/>
              <a:t>twelve</a:t>
            </a:r>
            <a:r>
              <a:rPr lang="en-US" sz="2600" dirty="0" smtClean="0"/>
              <a:t> students passed the final exam." </a:t>
            </a:r>
            <a:r>
              <a:rPr lang="en-US" sz="2600" i="1" dirty="0" smtClean="0"/>
              <a:t>Fifteen</a:t>
            </a:r>
            <a:r>
              <a:rPr lang="en-US" sz="2600" dirty="0" smtClean="0"/>
              <a:t> and </a:t>
            </a:r>
            <a:r>
              <a:rPr lang="en-US" sz="2600" i="1" dirty="0" smtClean="0"/>
              <a:t>twelve</a:t>
            </a:r>
            <a:r>
              <a:rPr lang="en-US" sz="2600" dirty="0" smtClean="0"/>
              <a:t> both tell us </a:t>
            </a:r>
            <a:r>
              <a:rPr lang="en-US" sz="2600" b="1" dirty="0" smtClean="0"/>
              <a:t>how many</a:t>
            </a:r>
            <a:r>
              <a:rPr lang="en-US" sz="2600" dirty="0" smtClean="0"/>
              <a:t> students; </a:t>
            </a:r>
            <a:r>
              <a:rPr lang="en-US" sz="2600" i="1" dirty="0" smtClean="0"/>
              <a:t>midterm</a:t>
            </a:r>
            <a:r>
              <a:rPr lang="en-US" sz="2600" dirty="0" smtClean="0"/>
              <a:t> and </a:t>
            </a:r>
            <a:r>
              <a:rPr lang="en-US" sz="2600" i="1" dirty="0" smtClean="0"/>
              <a:t>final</a:t>
            </a:r>
            <a:r>
              <a:rPr lang="en-US" sz="2600" dirty="0" smtClean="0"/>
              <a:t> both tell us </a:t>
            </a:r>
            <a:r>
              <a:rPr lang="en-US" sz="2600" b="1" dirty="0" smtClean="0"/>
              <a:t>which</a:t>
            </a:r>
            <a:r>
              <a:rPr lang="en-US" sz="2600" dirty="0" smtClean="0"/>
              <a:t> exam.</a:t>
            </a:r>
          </a:p>
          <a:p>
            <a:pPr algn="l" rtl="0"/>
            <a:r>
              <a:rPr lang="en-US" sz="2600" dirty="0" smtClean="0"/>
              <a:t>So, generally speaking, adjectives answer the following questions:</a:t>
            </a:r>
          </a:p>
          <a:p>
            <a:pPr algn="l" rtl="0"/>
            <a:r>
              <a:rPr lang="en-US" sz="2600" b="1" dirty="0" smtClean="0"/>
              <a:t>Which?</a:t>
            </a:r>
            <a:endParaRPr lang="en-US" sz="2600" dirty="0" smtClean="0"/>
          </a:p>
          <a:p>
            <a:pPr algn="l" rtl="0"/>
            <a:r>
              <a:rPr lang="en-US" sz="2600" b="1" dirty="0" smtClean="0"/>
              <a:t>What kind of?</a:t>
            </a:r>
            <a:endParaRPr lang="en-US" sz="2600" dirty="0" smtClean="0"/>
          </a:p>
          <a:p>
            <a:pPr algn="l" rtl="0"/>
            <a:r>
              <a:rPr lang="en-US" sz="2600" b="1" dirty="0" smtClean="0"/>
              <a:t>How many?</a:t>
            </a:r>
            <a:endParaRPr lang="en-US" sz="26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sz="2600" b="1" dirty="0" smtClean="0"/>
              <a:t>The Basic Rules: Adverbs</a:t>
            </a:r>
          </a:p>
          <a:p>
            <a:pPr algn="l" rtl="0"/>
            <a:r>
              <a:rPr lang="en-US" sz="2600" dirty="0" smtClean="0"/>
              <a:t>Adverbs modify verbs, adjectives, and other adverbs. (You can recognize adverbs easily because many of them are formed by adding -</a:t>
            </a:r>
            <a:r>
              <a:rPr lang="en-US" sz="2600" dirty="0" err="1" smtClean="0"/>
              <a:t>ly</a:t>
            </a:r>
            <a:r>
              <a:rPr lang="en-US" sz="2600" dirty="0" smtClean="0"/>
              <a:t> to an adjective, though that is not always the case.) The most common question that adverbs answer is </a:t>
            </a:r>
            <a:r>
              <a:rPr lang="en-US" sz="2600" b="1" dirty="0" smtClean="0"/>
              <a:t>how.</a:t>
            </a:r>
            <a:endParaRPr lang="en-US" sz="2600" dirty="0" smtClean="0"/>
          </a:p>
          <a:p>
            <a:pPr algn="l" rtl="0"/>
            <a:r>
              <a:rPr lang="en-US" sz="2600" dirty="0" smtClean="0"/>
              <a:t>Let's look at verbs first.</a:t>
            </a:r>
          </a:p>
          <a:p>
            <a:pPr algn="l" rtl="0"/>
            <a:r>
              <a:rPr lang="en-US" sz="2600" dirty="0" smtClean="0"/>
              <a:t>"She sang </a:t>
            </a:r>
            <a:r>
              <a:rPr lang="en-US" sz="2600" i="1" dirty="0" smtClean="0"/>
              <a:t>beautifully.</a:t>
            </a:r>
            <a:r>
              <a:rPr lang="en-US" sz="2600" dirty="0" smtClean="0"/>
              <a:t>" </a:t>
            </a:r>
            <a:r>
              <a:rPr lang="en-US" sz="2600" i="1" dirty="0" smtClean="0"/>
              <a:t>Beautifully</a:t>
            </a:r>
            <a:r>
              <a:rPr lang="en-US" sz="2600" dirty="0" smtClean="0"/>
              <a:t> is an adverb that modifies </a:t>
            </a:r>
            <a:r>
              <a:rPr lang="en-US" sz="2600" i="1" dirty="0" smtClean="0"/>
              <a:t>sang.</a:t>
            </a:r>
            <a:r>
              <a:rPr lang="en-US" sz="2600" dirty="0" smtClean="0"/>
              <a:t> It tells us </a:t>
            </a:r>
            <a:r>
              <a:rPr lang="en-US" sz="2600" b="1" dirty="0" smtClean="0"/>
              <a:t>how</a:t>
            </a:r>
            <a:r>
              <a:rPr lang="en-US" sz="2600" dirty="0" smtClean="0"/>
              <a:t> she sang.</a:t>
            </a:r>
          </a:p>
          <a:p>
            <a:pPr algn="l" rtl="0"/>
            <a:r>
              <a:rPr lang="en-US" sz="2600" dirty="0" smtClean="0"/>
              <a:t>"The cellist played </a:t>
            </a:r>
            <a:r>
              <a:rPr lang="en-US" sz="2600" i="1" dirty="0" smtClean="0"/>
              <a:t>carelessly</a:t>
            </a:r>
            <a:r>
              <a:rPr lang="en-US" sz="2600" dirty="0" smtClean="0"/>
              <a:t>." </a:t>
            </a:r>
            <a:r>
              <a:rPr lang="en-US" sz="2600" i="1" dirty="0" smtClean="0"/>
              <a:t>Carelessly</a:t>
            </a:r>
            <a:r>
              <a:rPr lang="en-US" sz="2600" dirty="0" smtClean="0"/>
              <a:t> is an adverb that modifies </a:t>
            </a:r>
            <a:r>
              <a:rPr lang="en-US" sz="2600" i="1" dirty="0" smtClean="0"/>
              <a:t>played.</a:t>
            </a:r>
            <a:r>
              <a:rPr lang="en-US" sz="2600" dirty="0" smtClean="0"/>
              <a:t> It tells </a:t>
            </a:r>
            <a:r>
              <a:rPr lang="en-US" sz="2600" dirty="0" smtClean="0"/>
              <a:t>us </a:t>
            </a:r>
            <a:r>
              <a:rPr lang="en-US" sz="2600" b="1" dirty="0" smtClean="0"/>
              <a:t>how</a:t>
            </a:r>
            <a:r>
              <a:rPr lang="en-US" sz="2600" dirty="0" smtClean="0"/>
              <a:t> the cellist played.</a:t>
            </a:r>
          </a:p>
          <a:p>
            <a:pPr algn="l" rtl="0"/>
            <a:r>
              <a:rPr lang="en-US" sz="2600" dirty="0" smtClean="0"/>
              <a:t>Adverbs also modify adjectives and other adverbs.</a:t>
            </a:r>
          </a:p>
          <a:p>
            <a:pPr algn="l" rtl="0"/>
            <a:r>
              <a:rPr lang="en-US" sz="2600" dirty="0" smtClean="0"/>
              <a:t>"That woman is </a:t>
            </a:r>
            <a:r>
              <a:rPr lang="en-US" sz="2600" i="1" dirty="0" smtClean="0"/>
              <a:t>extremely</a:t>
            </a:r>
            <a:r>
              <a:rPr lang="en-US" sz="2600" dirty="0" smtClean="0"/>
              <a:t> nice." </a:t>
            </a:r>
            <a:r>
              <a:rPr lang="en-US" sz="2600" i="1" dirty="0" smtClean="0"/>
              <a:t>Nice</a:t>
            </a:r>
            <a:r>
              <a:rPr lang="en-US" sz="2600" dirty="0" smtClean="0"/>
              <a:t> is an adjective that modifies the noun </a:t>
            </a:r>
            <a:r>
              <a:rPr lang="en-US" sz="2600" i="1" dirty="0" smtClean="0"/>
              <a:t>woman</a:t>
            </a:r>
            <a:r>
              <a:rPr lang="en-US" sz="2600" dirty="0" smtClean="0"/>
              <a:t>. </a:t>
            </a:r>
            <a:r>
              <a:rPr lang="en-US" sz="2600" i="1" dirty="0" smtClean="0"/>
              <a:t>Extremely</a:t>
            </a:r>
            <a:r>
              <a:rPr lang="en-US" sz="2600" dirty="0" smtClean="0"/>
              <a:t> is an adverb that modifies </a:t>
            </a:r>
            <a:r>
              <a:rPr lang="en-US" sz="2600" i="1" dirty="0" smtClean="0"/>
              <a:t>nice</a:t>
            </a:r>
            <a:r>
              <a:rPr lang="en-US" sz="2600" dirty="0" smtClean="0"/>
              <a:t>; it tells us </a:t>
            </a:r>
            <a:r>
              <a:rPr lang="en-US" sz="2600" b="1" dirty="0" smtClean="0"/>
              <a:t>how</a:t>
            </a:r>
            <a:r>
              <a:rPr lang="en-US" sz="2600" dirty="0" smtClean="0"/>
              <a:t> nice she is. </a:t>
            </a:r>
            <a:r>
              <a:rPr lang="en-US" sz="2600" b="1" dirty="0" smtClean="0"/>
              <a:t>How</a:t>
            </a:r>
            <a:r>
              <a:rPr lang="en-US" sz="2600" dirty="0" smtClean="0"/>
              <a:t> nice is she? She's extremely nice.</a:t>
            </a:r>
          </a:p>
          <a:p>
            <a:pPr algn="l" rtl="0"/>
            <a:r>
              <a:rPr lang="en-US" sz="2600" dirty="0" smtClean="0"/>
              <a:t>"It was a </a:t>
            </a:r>
            <a:r>
              <a:rPr lang="en-US" sz="2600" i="1" dirty="0" smtClean="0"/>
              <a:t>terribly</a:t>
            </a:r>
            <a:r>
              <a:rPr lang="en-US" sz="2600" dirty="0" smtClean="0"/>
              <a:t> hot afternoon." </a:t>
            </a:r>
            <a:r>
              <a:rPr lang="en-US" sz="2600" i="1" dirty="0" smtClean="0"/>
              <a:t>Hot</a:t>
            </a:r>
            <a:r>
              <a:rPr lang="en-US" sz="2600" dirty="0" smtClean="0"/>
              <a:t> is an adjective that modifies the </a:t>
            </a:r>
            <a:r>
              <a:rPr lang="en-US" sz="2600" dirty="0" smtClean="0"/>
              <a:t>noun </a:t>
            </a:r>
            <a:r>
              <a:rPr lang="en-US" sz="2600" i="1" dirty="0" smtClean="0"/>
              <a:t>afternoon</a:t>
            </a:r>
            <a:r>
              <a:rPr lang="en-US" sz="2600" i="1" dirty="0" smtClean="0"/>
              <a:t>.</a:t>
            </a:r>
            <a:r>
              <a:rPr lang="en-US" sz="2600" dirty="0" smtClean="0"/>
              <a:t> </a:t>
            </a:r>
            <a:r>
              <a:rPr lang="en-US" sz="2600" i="1" dirty="0" smtClean="0"/>
              <a:t>Terribly</a:t>
            </a:r>
            <a:r>
              <a:rPr lang="en-US" sz="2600" dirty="0" smtClean="0"/>
              <a:t> is an adverb that modifies the adjective </a:t>
            </a:r>
            <a:r>
              <a:rPr lang="en-US" sz="2600" i="1" dirty="0" smtClean="0"/>
              <a:t>hot</a:t>
            </a:r>
            <a:r>
              <a:rPr lang="en-US" sz="2600" dirty="0" smtClean="0"/>
              <a:t>. </a:t>
            </a:r>
            <a:r>
              <a:rPr lang="en-US" sz="2600" b="1" dirty="0" smtClean="0"/>
              <a:t>How</a:t>
            </a:r>
            <a:r>
              <a:rPr lang="en-US" sz="2600" dirty="0" smtClean="0"/>
              <a:t> hot is it? Terribly hot.</a:t>
            </a:r>
          </a:p>
          <a:p>
            <a:pPr algn="l" rtl="0"/>
            <a:r>
              <a:rPr lang="en-US" sz="2600" dirty="0" smtClean="0"/>
              <a:t>So, generally speaking, adverbs answer the question </a:t>
            </a:r>
            <a:r>
              <a:rPr lang="en-US" sz="2600" b="1" dirty="0" smtClean="0"/>
              <a:t>how</a:t>
            </a:r>
            <a:r>
              <a:rPr lang="en-US" sz="2600" dirty="0" smtClean="0"/>
              <a:t>. (They can also answer the questions </a:t>
            </a:r>
            <a:r>
              <a:rPr lang="en-US" sz="2600" b="1" dirty="0" smtClean="0"/>
              <a:t>when</a:t>
            </a:r>
            <a:r>
              <a:rPr lang="en-US" sz="2600" dirty="0" smtClean="0"/>
              <a:t>, </a:t>
            </a:r>
            <a:r>
              <a:rPr lang="en-US" sz="2600" b="1" dirty="0" smtClean="0"/>
              <a:t>where</a:t>
            </a:r>
            <a:r>
              <a:rPr lang="en-US" sz="2600" dirty="0" smtClean="0"/>
              <a:t>, and </a:t>
            </a:r>
            <a:r>
              <a:rPr lang="en-US" sz="2600" b="1" dirty="0" smtClean="0"/>
              <a:t>why</a:t>
            </a:r>
            <a:r>
              <a:rPr lang="en-US" sz="2600" dirty="0" smtClean="0"/>
              <a:t>.)</a:t>
            </a:r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 and Adverbs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 Comparison 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000100" y="1785926"/>
          <a:ext cx="7000927" cy="390304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43074"/>
                <a:gridCol w="2357455"/>
                <a:gridCol w="3000398"/>
              </a:tblGrid>
              <a:tr h="21389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EXAMPLES OF IRREGULAR FORMS</a:t>
                      </a:r>
                    </a:p>
                  </a:txBody>
                  <a:tcPr marL="53474" marR="53474" marT="26737" marB="26737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ADJECTIVES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COMPARATIVE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SUPERLATIVE</a:t>
                      </a:r>
                    </a:p>
                  </a:txBody>
                  <a:tcPr marL="53474" marR="53474" marT="26737" marB="26737" anchor="ctr"/>
                </a:tc>
              </a:tr>
              <a:tr h="69515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MUCH/MANY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MORE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MOST</a:t>
                      </a:r>
                    </a:p>
                  </a:txBody>
                  <a:tcPr marL="53474" marR="53474" marT="26737" marB="26737" anchor="ctr"/>
                </a:tc>
              </a:tr>
              <a:tr h="85557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FEW/LITTLE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LESS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LEAST</a:t>
                      </a:r>
                    </a:p>
                  </a:txBody>
                  <a:tcPr marL="53474" marR="53474" marT="26737" marB="26737" anchor="ctr"/>
                </a:tc>
              </a:tr>
              <a:tr h="534737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GOOD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BETTER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BEST</a:t>
                      </a:r>
                    </a:p>
                  </a:txBody>
                  <a:tcPr marL="53474" marR="53474" marT="26737" marB="26737" anchor="ctr"/>
                </a:tc>
              </a:tr>
              <a:tr h="534737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BAD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WORSE</a:t>
                      </a:r>
                    </a:p>
                  </a:txBody>
                  <a:tcPr marL="53474" marR="53474" marT="26737" marB="267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WORST</a:t>
                      </a:r>
                    </a:p>
                  </a:txBody>
                  <a:tcPr marL="53474" marR="53474" marT="26737" marB="26737" anchor="ctr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57158" y="1142984"/>
          <a:ext cx="8143937" cy="437753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59893"/>
                <a:gridCol w="1226426"/>
                <a:gridCol w="2390879"/>
                <a:gridCol w="2166739"/>
              </a:tblGrid>
              <a:tr h="16636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ADJECTIVES Regular </a:t>
                      </a:r>
                      <a:r>
                        <a:rPr lang="en-US" sz="1600" dirty="0"/>
                        <a:t>forms requiring 'ER' or 'EST'</a:t>
                      </a:r>
                    </a:p>
                  </a:txBody>
                  <a:tcPr marL="23766" marR="23766" marT="11883" marB="11883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63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IMPORTANT GRAMMATICAL POINTS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ADJECTIVES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COMPARATIVE FORMS (........ER)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SUPERLATIVE FORMS(THE .....EST)</a:t>
                      </a:r>
                    </a:p>
                  </a:txBody>
                  <a:tcPr marL="23766" marR="23766" marT="11883" marB="11883" anchor="ctr"/>
                </a:tc>
              </a:tr>
              <a:tr h="522854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Adjectives with one syllable only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THIN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THINNER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THINNEST</a:t>
                      </a:r>
                    </a:p>
                  </a:txBody>
                  <a:tcPr marL="23766" marR="23766" marT="11883" marB="11883" anchor="ctr"/>
                </a:tc>
              </a:tr>
              <a:tr h="451556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Adjectives ending in a single consonant which must be doubled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FAT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FATTER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FATTEST</a:t>
                      </a:r>
                    </a:p>
                  </a:txBody>
                  <a:tcPr marL="23766" marR="23766" marT="11883" marB="11883" anchor="ctr"/>
                </a:tc>
              </a:tr>
              <a:tr h="522854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Adjectives with one syllable, but ending in E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FIERCE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FIERCER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FIERCEST</a:t>
                      </a:r>
                    </a:p>
                  </a:txBody>
                  <a:tcPr marL="23766" marR="23766" marT="11883" marB="11883" anchor="ctr"/>
                </a:tc>
              </a:tr>
              <a:tr h="736749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Adjectives with one syllable + Y (Y changes to I)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FRIENDLY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FRIENDLIER</a:t>
                      </a:r>
                    </a:p>
                  </a:txBody>
                  <a:tcPr marL="23766" marR="23766" marT="11883" marB="118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FRIENDLIEST</a:t>
                      </a:r>
                    </a:p>
                  </a:txBody>
                  <a:tcPr marL="23766" marR="23766" marT="11883" marB="11883" anchor="ctr"/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42910" y="857232"/>
          <a:ext cx="7459498" cy="48323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85950"/>
                <a:gridCol w="2786082"/>
                <a:gridCol w="2887466"/>
              </a:tblGrid>
              <a:tr h="29028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ADJECTIVES Regular </a:t>
                      </a:r>
                      <a:r>
                        <a:rPr lang="en-US" sz="1800" dirty="0"/>
                        <a:t>forms requiring 'MORE' or 'THE MOST'</a:t>
                      </a:r>
                    </a:p>
                    <a:p>
                      <a:pPr algn="l" rtl="0">
                        <a:buFont typeface="Arial"/>
                        <a:buChar char="•"/>
                      </a:pPr>
                      <a:r>
                        <a:rPr lang="en-US" sz="1800" dirty="0"/>
                        <a:t>Adjectives with more than one syllable</a:t>
                      </a:r>
                    </a:p>
                    <a:p>
                      <a:pPr algn="l" rtl="0">
                        <a:buFont typeface="Arial"/>
                        <a:buChar char="•"/>
                      </a:pPr>
                      <a:r>
                        <a:rPr lang="en-US" sz="1800" dirty="0"/>
                        <a:t>Adjectives ending with ED or </a:t>
                      </a:r>
                      <a:r>
                        <a:rPr lang="en-US" sz="1800" dirty="0" smtClean="0"/>
                        <a:t>ING</a:t>
                      </a:r>
                    </a:p>
                    <a:p>
                      <a:pPr algn="l" rtl="0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 marL="22330" marR="22330" marT="11165" marB="11165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2281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ADJECTIVES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COMPARATIVE FORMS (MORE/LESS ........)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SUPERLATIVE FORMS(THE MOST/THE LEAST .......)</a:t>
                      </a:r>
                    </a:p>
                  </a:txBody>
                  <a:tcPr marL="22330" marR="22330" marT="11165" marB="11165" anchor="ctr"/>
                </a:tc>
              </a:tr>
              <a:tr h="69222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DANGEROUS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MORE/LESS DANGEROUS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MOST/THE LEAST DANGEROUS</a:t>
                      </a:r>
                    </a:p>
                  </a:txBody>
                  <a:tcPr marL="22330" marR="22330" marT="11165" marB="11165" anchor="ctr"/>
                </a:tc>
              </a:tr>
              <a:tr h="109415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BORED (even though only one syllable is pronounced)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MORE/LESS BORED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MOST/THE LEAST BORED</a:t>
                      </a:r>
                    </a:p>
                  </a:txBody>
                  <a:tcPr marL="22330" marR="22330" marT="11165" marB="11165" anchor="ctr"/>
                </a:tc>
              </a:tr>
              <a:tr h="75920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INTERESTING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MORE/LESS INTERESTING</a:t>
                      </a:r>
                    </a:p>
                  </a:txBody>
                  <a:tcPr marL="22330" marR="22330" marT="11165" marB="111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MOST/THE LEAST INTERESTING</a:t>
                      </a:r>
                    </a:p>
                  </a:txBody>
                  <a:tcPr marL="22330" marR="22330" marT="11165" marB="11165" anchor="ctr"/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/>
              <a:t>STANDARD CONSTRUCTION </a:t>
            </a:r>
            <a:r>
              <a:rPr lang="en-US" b="1" dirty="0" smtClean="0"/>
              <a:t>EXAMPLES</a:t>
            </a:r>
          </a:p>
          <a:p>
            <a:pPr algn="l" rtl="0"/>
            <a:r>
              <a:rPr lang="en-US" dirty="0" smtClean="0"/>
              <a:t>1</a:t>
            </a:r>
            <a:r>
              <a:rPr lang="en-US" dirty="0" smtClean="0"/>
              <a:t>. The black dog is fat</a:t>
            </a:r>
          </a:p>
          <a:p>
            <a:pPr algn="l" rtl="0"/>
            <a:r>
              <a:rPr lang="en-US" dirty="0" smtClean="0"/>
              <a:t>2. The fat dog is in the road.</a:t>
            </a:r>
          </a:p>
          <a:p>
            <a:pPr algn="l" rtl="0"/>
            <a:r>
              <a:rPr lang="en-US" dirty="0" smtClean="0"/>
              <a:t>3. The black dog is fatter than the white dog</a:t>
            </a:r>
          </a:p>
          <a:p>
            <a:pPr algn="l" rtl="0"/>
            <a:r>
              <a:rPr lang="en-US" dirty="0" smtClean="0"/>
              <a:t>4.  The white dog is not as fat as the black dog</a:t>
            </a:r>
          </a:p>
          <a:p>
            <a:pPr algn="l" rtl="0"/>
            <a:r>
              <a:rPr lang="en-US" dirty="0" smtClean="0"/>
              <a:t>5. The black dog is friendlier than the white dog, but the brown dog is the fiercest.</a:t>
            </a:r>
          </a:p>
          <a:p>
            <a:pPr algn="l" rtl="0"/>
            <a:r>
              <a:rPr lang="en-US" dirty="0" smtClean="0"/>
              <a:t>6. The white dog is the thinnest and it is less dangerous than the brown dog.</a:t>
            </a:r>
          </a:p>
          <a:p>
            <a:pPr algn="l" rtl="0"/>
            <a:r>
              <a:rPr lang="en-US" dirty="0" smtClean="0"/>
              <a:t>7.a) Those books are very interesting and this one is the least interesting of them all.</a:t>
            </a:r>
          </a:p>
          <a:p>
            <a:pPr algn="l" rtl="0"/>
            <a:r>
              <a:rPr lang="en-US" dirty="0" smtClean="0"/>
              <a:t>7.b) Those books are not very interesting and this one is the most boring of them all.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Subject-Verb Agreement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/>
          <a:lstStyle/>
          <a:p>
            <a:pPr algn="l" rtl="0"/>
            <a:r>
              <a:rPr lang="en-US" dirty="0" smtClean="0"/>
              <a:t>1-If </a:t>
            </a:r>
            <a:r>
              <a:rPr lang="en-US" dirty="0" smtClean="0"/>
              <a:t>the subject is singular (one), use a singular verb.  (Generally, a singular verb ends in "s" or "</a:t>
            </a:r>
            <a:r>
              <a:rPr lang="en-US" dirty="0" err="1" smtClean="0"/>
              <a:t>es</a:t>
            </a:r>
            <a:r>
              <a:rPr lang="en-US" dirty="0" smtClean="0"/>
              <a:t>")</a:t>
            </a:r>
          </a:p>
          <a:p>
            <a:pPr algn="l" rtl="0"/>
            <a:r>
              <a:rPr lang="en-US" dirty="0" smtClean="0"/>
              <a:t>2</a:t>
            </a:r>
            <a:r>
              <a:rPr lang="en-US" dirty="0" smtClean="0"/>
              <a:t>. If the subject is plural, use a plural verb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Singular noun = cat, singular verb = takes;</a:t>
            </a:r>
            <a:br>
              <a:rPr lang="en-US" dirty="0" smtClean="0"/>
            </a:br>
            <a:r>
              <a:rPr lang="en-US" dirty="0" smtClean="0"/>
              <a:t>Plural noun = cats, plural verb = take.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When the verb comes before the subject as in there or here sentences, it agrees with the subject that immediately follows the verb.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There is a tree in the garden.</a:t>
            </a:r>
          </a:p>
          <a:p>
            <a:pPr algn="l" rtl="0"/>
            <a:r>
              <a:rPr lang="en-US" dirty="0" smtClean="0"/>
              <a:t>There are many trees in the garden.</a:t>
            </a:r>
          </a:p>
          <a:p>
            <a:pPr algn="l" rtl="0"/>
            <a:r>
              <a:rPr lang="en-US" dirty="0" smtClean="0"/>
              <a:t>There is a pine tree and some oaks in the garden.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There goes the cat.</a:t>
            </a:r>
          </a:p>
          <a:p>
            <a:pPr algn="l" rtl="0"/>
            <a:r>
              <a:rPr lang="en-US" dirty="0" smtClean="0"/>
              <a:t>There seems to be a relationship.</a:t>
            </a:r>
          </a:p>
          <a:p>
            <a:pPr algn="l" rtl="0"/>
            <a:r>
              <a:rPr lang="en-US" dirty="0" smtClean="0"/>
              <a:t>There arise problems.</a:t>
            </a:r>
          </a:p>
          <a:p>
            <a:pPr algn="l" rtl="0"/>
            <a:r>
              <a:rPr lang="en-US" dirty="0" smtClean="0"/>
              <a:t>There arises a problem.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When every and each come before a singular subject joined by and, the verb is singular.</a:t>
            </a:r>
          </a:p>
          <a:p>
            <a:pPr algn="l" rtl="0"/>
            <a:r>
              <a:rPr lang="en-US" dirty="0" smtClean="0"/>
              <a:t>Every </a:t>
            </a:r>
            <a:r>
              <a:rPr lang="en-US" dirty="0" smtClean="0"/>
              <a:t>man and woman has the right to vote.</a:t>
            </a:r>
          </a:p>
          <a:p>
            <a:pPr algn="l" rtl="0"/>
            <a:r>
              <a:rPr lang="en-US" dirty="0" smtClean="0"/>
              <a:t>Each student and teacher was aware of the difficulty.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Some nouns look plural with –s but they take a singular verb.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Physics</a:t>
            </a:r>
            <a:endParaRPr lang="en-US" dirty="0" smtClean="0"/>
          </a:p>
          <a:p>
            <a:pPr algn="l" rtl="0"/>
            <a:r>
              <a:rPr lang="en-US" dirty="0" smtClean="0"/>
              <a:t>Mathematics</a:t>
            </a:r>
          </a:p>
          <a:p>
            <a:pPr algn="l" rtl="0"/>
            <a:r>
              <a:rPr lang="en-US" dirty="0" smtClean="0"/>
              <a:t>Statistics</a:t>
            </a:r>
          </a:p>
          <a:p>
            <a:pPr algn="l" rtl="0"/>
            <a:r>
              <a:rPr lang="en-US" dirty="0" smtClean="0"/>
              <a:t>Economics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News</a:t>
            </a:r>
          </a:p>
          <a:p>
            <a:pPr algn="l" rtl="0"/>
            <a:r>
              <a:rPr lang="en-US" dirty="0" smtClean="0"/>
              <a:t>Politics</a:t>
            </a:r>
          </a:p>
          <a:p>
            <a:pPr algn="l" rtl="0"/>
            <a:r>
              <a:rPr lang="en-US" dirty="0" smtClean="0"/>
              <a:t>Ethics</a:t>
            </a:r>
          </a:p>
          <a:p>
            <a:pPr algn="l"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Demonstrative pronouns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71472" y="1714488"/>
            <a:ext cx="6353196" cy="614354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Demonstrative pronouns are pronouns point out specific person, place, or thing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28662" y="2500306"/>
          <a:ext cx="6096000" cy="1381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Far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Near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That</a:t>
                      </a:r>
                    </a:p>
                    <a:p>
                      <a:pPr algn="ctr" rtl="1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Singular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Plural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106315" y="4143380"/>
            <a:ext cx="2266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*These</a:t>
            </a:r>
            <a:r>
              <a:rPr lang="en-US" b="1" dirty="0" smtClean="0"/>
              <a:t> look good.</a:t>
            </a:r>
            <a:endParaRPr lang="en-US" b="1" dirty="0"/>
          </a:p>
        </p:txBody>
      </p:sp>
      <p:sp>
        <p:nvSpPr>
          <p:cNvPr id="6" name="مستطيل 5"/>
          <p:cNvSpPr/>
          <p:nvPr/>
        </p:nvSpPr>
        <p:spPr>
          <a:xfrm>
            <a:off x="1106317" y="4572008"/>
            <a:ext cx="3025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*Those belong to Linda.</a:t>
            </a:r>
            <a:endParaRPr lang="en-US" b="1" dirty="0"/>
          </a:p>
        </p:txBody>
      </p:sp>
      <p:sp>
        <p:nvSpPr>
          <p:cNvPr id="7" name="مستطيل 6"/>
          <p:cNvSpPr/>
          <p:nvPr/>
        </p:nvSpPr>
        <p:spPr>
          <a:xfrm>
            <a:off x="1106317" y="5000636"/>
            <a:ext cx="2803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*This</a:t>
            </a:r>
            <a:r>
              <a:rPr lang="en-US" b="1" dirty="0" smtClean="0"/>
              <a:t> tastes delicious.</a:t>
            </a:r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1142976" y="5500702"/>
            <a:ext cx="338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*That</a:t>
            </a:r>
            <a:r>
              <a:rPr lang="en-US" b="1" dirty="0" smtClean="0"/>
              <a:t> will run for an hour.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form plurals of words with a hissing ending, add "</a:t>
            </a:r>
            <a:r>
              <a:rPr lang="en-US" b="1" dirty="0" err="1" smtClean="0"/>
              <a:t>es</a:t>
            </a:r>
            <a:r>
              <a:rPr lang="en-US" dirty="0" err="1" smtClean="0"/>
              <a:t>".i.e.after</a:t>
            </a:r>
            <a:r>
              <a:rPr lang="en-US" dirty="0" smtClean="0"/>
              <a:t> </a:t>
            </a:r>
            <a:r>
              <a:rPr lang="en-US" b="1" dirty="0" smtClean="0"/>
              <a:t>"s, x, z, </a:t>
            </a:r>
            <a:r>
              <a:rPr lang="en-US" b="1" dirty="0" err="1" smtClean="0"/>
              <a:t>sh</a:t>
            </a:r>
            <a:r>
              <a:rPr lang="en-US" dirty="0" smtClean="0"/>
              <a:t>, and </a:t>
            </a:r>
            <a:r>
              <a:rPr lang="en-US" b="1" dirty="0" err="1" smtClean="0"/>
              <a:t>ch</a:t>
            </a:r>
            <a:r>
              <a:rPr lang="en-US" dirty="0" err="1" smtClean="0"/>
              <a:t>".e.g</a:t>
            </a:r>
            <a:r>
              <a:rPr lang="en-US" dirty="0" smtClean="0"/>
              <a:t>.</a:t>
            </a:r>
            <a:r>
              <a:rPr lang="en-US" b="1" dirty="0" smtClean="0"/>
              <a:t> bu</a:t>
            </a:r>
            <a:r>
              <a:rPr lang="en-US" b="1" u="sng" dirty="0" smtClean="0"/>
              <a:t>s</a:t>
            </a:r>
            <a:r>
              <a:rPr lang="en-US" b="1" dirty="0" smtClean="0"/>
              <a:t>es, fo</a:t>
            </a:r>
            <a:r>
              <a:rPr lang="en-US" b="1" u="sng" dirty="0" smtClean="0"/>
              <a:t>x</a:t>
            </a:r>
            <a:r>
              <a:rPr lang="en-US" b="1" dirty="0" smtClean="0"/>
              <a:t>es, bu</a:t>
            </a:r>
            <a:r>
              <a:rPr lang="en-US" b="1" u="sng" dirty="0" smtClean="0"/>
              <a:t>zz</a:t>
            </a:r>
            <a:r>
              <a:rPr lang="en-US" b="1" dirty="0" smtClean="0"/>
              <a:t>es, wi</a:t>
            </a:r>
            <a:r>
              <a:rPr lang="en-US" b="1" u="sng" dirty="0" smtClean="0"/>
              <a:t>sh</a:t>
            </a:r>
            <a:r>
              <a:rPr lang="en-US" b="1" dirty="0" smtClean="0"/>
              <a:t>es</a:t>
            </a:r>
            <a:r>
              <a:rPr lang="en-US" dirty="0" smtClean="0"/>
              <a:t> and </a:t>
            </a:r>
            <a:r>
              <a:rPr lang="en-US" b="1" dirty="0" smtClean="0"/>
              <a:t>chur</a:t>
            </a:r>
            <a:r>
              <a:rPr lang="en-US" b="1" u="sng" dirty="0" smtClean="0"/>
              <a:t>ch</a:t>
            </a:r>
            <a:r>
              <a:rPr lang="en-US" b="1" dirty="0" smtClean="0"/>
              <a:t>es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1984248"/>
            <a:ext cx="8858280" cy="4873752"/>
          </a:xfrm>
        </p:spPr>
        <p:txBody>
          <a:bodyPr/>
          <a:lstStyle/>
          <a:p>
            <a:pPr algn="l" rtl="0"/>
            <a:r>
              <a:rPr lang="en-US" dirty="0" smtClean="0"/>
              <a:t>if </a:t>
            </a:r>
            <a:r>
              <a:rPr lang="en-US" dirty="0" smtClean="0"/>
              <a:t>a word ends in a consonant plus "</a:t>
            </a:r>
            <a:r>
              <a:rPr lang="en-US" b="1" dirty="0" smtClean="0"/>
              <a:t>y</a:t>
            </a:r>
            <a:r>
              <a:rPr lang="en-US" dirty="0" smtClean="0"/>
              <a:t>", change the "</a:t>
            </a:r>
            <a:r>
              <a:rPr lang="en-US" b="1" dirty="0" smtClean="0"/>
              <a:t>y</a:t>
            </a:r>
            <a:r>
              <a:rPr lang="en-US" dirty="0" smtClean="0"/>
              <a:t>" to and "</a:t>
            </a:r>
            <a:r>
              <a:rPr lang="en-US" b="1" dirty="0" err="1" smtClean="0"/>
              <a:t>i</a:t>
            </a:r>
            <a:r>
              <a:rPr lang="en-US" dirty="0" smtClean="0"/>
              <a:t>", before adding any ending. </a:t>
            </a:r>
            <a:r>
              <a:rPr lang="en-US" u="sng" dirty="0" smtClean="0"/>
              <a:t>Except</a:t>
            </a:r>
            <a:r>
              <a:rPr lang="en-US" dirty="0" smtClean="0"/>
              <a:t>: "</a:t>
            </a:r>
            <a:r>
              <a:rPr lang="en-US" b="1" dirty="0" err="1" smtClean="0"/>
              <a:t>ing</a:t>
            </a:r>
            <a:r>
              <a:rPr lang="en-US" dirty="0" smtClean="0"/>
              <a:t>“</a:t>
            </a:r>
          </a:p>
          <a:p>
            <a:pPr algn="l" rtl="0"/>
            <a:r>
              <a:rPr lang="en-US" dirty="0" smtClean="0"/>
              <a:t>.</a:t>
            </a:r>
            <a:r>
              <a:rPr lang="en-US" dirty="0" smtClean="0"/>
              <a:t>e.g</a:t>
            </a:r>
            <a:r>
              <a:rPr lang="en-US" dirty="0" smtClean="0"/>
              <a:t>. </a:t>
            </a:r>
            <a:r>
              <a:rPr lang="en-US" b="1" dirty="0" smtClean="0"/>
              <a:t>party</a:t>
            </a:r>
            <a:r>
              <a:rPr lang="en-US" dirty="0" smtClean="0"/>
              <a:t> – </a:t>
            </a:r>
            <a:r>
              <a:rPr lang="en-US" b="1" dirty="0" smtClean="0"/>
              <a:t>parties         heavy</a:t>
            </a:r>
            <a:r>
              <a:rPr lang="en-US" dirty="0" smtClean="0"/>
              <a:t> – </a:t>
            </a:r>
            <a:r>
              <a:rPr lang="en-US" b="1" dirty="0" smtClean="0"/>
              <a:t>heaviness</a:t>
            </a:r>
          </a:p>
          <a:p>
            <a:pPr algn="l" rtl="0"/>
            <a:r>
              <a:rPr lang="en-US" b="1" dirty="0" smtClean="0"/>
              <a:t>marry</a:t>
            </a:r>
            <a:r>
              <a:rPr lang="en-US" dirty="0" smtClean="0"/>
              <a:t> – </a:t>
            </a:r>
            <a:r>
              <a:rPr lang="en-US" b="1" dirty="0" smtClean="0"/>
              <a:t>married            funny</a:t>
            </a:r>
            <a:r>
              <a:rPr lang="en-US" dirty="0" smtClean="0"/>
              <a:t> – </a:t>
            </a:r>
            <a:r>
              <a:rPr lang="en-US" b="1" dirty="0" smtClean="0"/>
              <a:t>funnily</a:t>
            </a:r>
          </a:p>
          <a:p>
            <a:pPr algn="l" rtl="0"/>
            <a:r>
              <a:rPr lang="en-US" b="1" dirty="0" smtClean="0"/>
              <a:t>carry</a:t>
            </a:r>
            <a:r>
              <a:rPr lang="en-US" dirty="0" smtClean="0"/>
              <a:t> – </a:t>
            </a:r>
            <a:r>
              <a:rPr lang="en-US" b="1" dirty="0" smtClean="0"/>
              <a:t>carriage</a:t>
            </a:r>
            <a:r>
              <a:rPr lang="en-US" dirty="0" smtClean="0"/>
              <a:t>              </a:t>
            </a:r>
            <a:r>
              <a:rPr lang="en-US" b="1" dirty="0" smtClean="0"/>
              <a:t>pretty</a:t>
            </a:r>
            <a:r>
              <a:rPr lang="en-US" dirty="0" smtClean="0"/>
              <a:t> – </a:t>
            </a:r>
            <a:r>
              <a:rPr lang="en-US" b="1" dirty="0" smtClean="0"/>
              <a:t>prettier</a:t>
            </a:r>
          </a:p>
          <a:p>
            <a:pPr algn="l" rtl="0"/>
            <a:r>
              <a:rPr lang="en-US" sz="3600" dirty="0" smtClean="0"/>
              <a:t>but; </a:t>
            </a:r>
            <a:r>
              <a:rPr lang="en-US" b="1" dirty="0" smtClean="0"/>
              <a:t>cry</a:t>
            </a:r>
            <a:r>
              <a:rPr lang="en-US" dirty="0" smtClean="0"/>
              <a:t> – </a:t>
            </a:r>
            <a:r>
              <a:rPr lang="en-US" b="1" dirty="0" smtClean="0"/>
              <a:t>cr</a:t>
            </a:r>
            <a:r>
              <a:rPr lang="en-US" b="1" u="sng" dirty="0" smtClean="0"/>
              <a:t>y</a:t>
            </a:r>
            <a:r>
              <a:rPr lang="en-US" b="1" dirty="0" smtClean="0"/>
              <a:t>ing              hurry</a:t>
            </a:r>
            <a:r>
              <a:rPr lang="en-US" dirty="0" smtClean="0"/>
              <a:t> – </a:t>
            </a:r>
            <a:r>
              <a:rPr lang="en-US" b="1" dirty="0" smtClean="0"/>
              <a:t>hurr</a:t>
            </a:r>
            <a:r>
              <a:rPr lang="en-US" b="1" u="sng" dirty="0" smtClean="0"/>
              <a:t>y</a:t>
            </a:r>
            <a:r>
              <a:rPr lang="en-US" b="1" dirty="0" smtClean="0"/>
              <a:t>ing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pronouns</a:t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1285852" y="1714488"/>
          <a:ext cx="6138882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13888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Relative pronouns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who         which            whom            whose              that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1071538" y="100010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Relative pronouns, which connect clauses to another clause.  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785786" y="3286124"/>
            <a:ext cx="3970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*The house</a:t>
            </a:r>
            <a:r>
              <a:rPr lang="en-US" dirty="0" smtClean="0"/>
              <a:t> </a:t>
            </a:r>
            <a:r>
              <a:rPr lang="en-US" b="1" dirty="0" smtClean="0"/>
              <a:t>that </a:t>
            </a:r>
            <a:r>
              <a:rPr lang="en-US" dirty="0" smtClean="0"/>
              <a:t>Jack built is large.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857224" y="3714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i="1" dirty="0" smtClean="0"/>
              <a:t>*The professor</a:t>
            </a:r>
            <a:r>
              <a:rPr lang="en-US" dirty="0" smtClean="0"/>
              <a:t>, </a:t>
            </a:r>
            <a:r>
              <a:rPr lang="en-US" b="1" dirty="0" smtClean="0"/>
              <a:t>whom </a:t>
            </a:r>
            <a:r>
              <a:rPr lang="en-US" dirty="0" smtClean="0"/>
              <a:t>I respect, recently received tenure.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857224" y="44291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*It took me a while to get used to </a:t>
            </a:r>
            <a:r>
              <a:rPr lang="en-US" i="1" dirty="0" smtClean="0"/>
              <a:t>people</a:t>
            </a:r>
            <a:r>
              <a:rPr lang="en-US" dirty="0" smtClean="0"/>
              <a:t> </a:t>
            </a:r>
            <a:r>
              <a:rPr lang="en-US" b="1" dirty="0" smtClean="0"/>
              <a:t>who/that</a:t>
            </a:r>
            <a:r>
              <a:rPr lang="en-US" dirty="0" smtClean="0"/>
              <a:t> eat popcorn during the movie.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928662" y="52863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i="1" dirty="0" smtClean="0"/>
              <a:t>*The family</a:t>
            </a:r>
            <a:r>
              <a:rPr lang="en-US" dirty="0" smtClean="0"/>
              <a:t> </a:t>
            </a:r>
            <a:r>
              <a:rPr lang="en-US" b="1" dirty="0" smtClean="0"/>
              <a:t>whose</a:t>
            </a:r>
            <a:r>
              <a:rPr lang="en-US" dirty="0" smtClean="0"/>
              <a:t> house burnt in the fire was immediately given a complimentary suite in a hotel.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857224" y="26431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i="1" dirty="0" smtClean="0"/>
              <a:t>*The science fair</a:t>
            </a:r>
            <a:r>
              <a:rPr lang="en-US" dirty="0" smtClean="0"/>
              <a:t>, </a:t>
            </a:r>
            <a:r>
              <a:rPr lang="en-US" b="1" dirty="0" smtClean="0"/>
              <a:t>which/that </a:t>
            </a:r>
            <a:r>
              <a:rPr lang="en-US" dirty="0" smtClean="0"/>
              <a:t>lasted all day, ended with an awards ceremony.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Interrogative pronouns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7467600" cy="828668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Interrogative pronouns </a:t>
            </a:r>
            <a:r>
              <a:rPr lang="en-US" dirty="0" smtClean="0"/>
              <a:t>are pronouns used to </a:t>
            </a:r>
            <a:r>
              <a:rPr lang="ar-SA" dirty="0" smtClean="0"/>
              <a:t> </a:t>
            </a:r>
            <a:r>
              <a:rPr lang="en-US" dirty="0" smtClean="0"/>
              <a:t>begin a question.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00166" y="2428868"/>
          <a:ext cx="6096000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Interrogative pronouns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    which       who       whom        whose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214414" y="3571876"/>
            <a:ext cx="6643734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u="sng" dirty="0" smtClean="0"/>
              <a:t>Examples.</a:t>
            </a:r>
          </a:p>
          <a:p>
            <a:pPr algn="l"/>
            <a:endParaRPr lang="en-US" b="1" u="sng" dirty="0" smtClean="0"/>
          </a:p>
          <a:p>
            <a:pPr algn="l"/>
            <a:r>
              <a:rPr lang="en-US" b="1" dirty="0" smtClean="0"/>
              <a:t>What</a:t>
            </a:r>
            <a:r>
              <a:rPr lang="en-US" dirty="0" smtClean="0"/>
              <a:t> are you doing here?</a:t>
            </a:r>
          </a:p>
          <a:p>
            <a:pPr algn="l"/>
            <a:r>
              <a:rPr lang="en-US" dirty="0" smtClean="0"/>
              <a:t>I liked the red blouse </a:t>
            </a:r>
            <a:r>
              <a:rPr lang="en-US" b="1" dirty="0" smtClean="0"/>
              <a:t>which</a:t>
            </a:r>
            <a:r>
              <a:rPr lang="en-US" dirty="0" smtClean="0"/>
              <a:t> one did you like?</a:t>
            </a:r>
          </a:p>
          <a:p>
            <a:pPr algn="l"/>
            <a:r>
              <a:rPr lang="en-US" dirty="0" smtClean="0"/>
              <a:t>The door bell is ringing . </a:t>
            </a:r>
            <a:r>
              <a:rPr lang="en-US" b="1" dirty="0" smtClean="0"/>
              <a:t>Who</a:t>
            </a:r>
            <a:r>
              <a:rPr lang="en-US" dirty="0" smtClean="0"/>
              <a:t> is it?</a:t>
            </a:r>
          </a:p>
          <a:p>
            <a:pPr algn="l"/>
            <a:r>
              <a:rPr lang="en-US" b="1" dirty="0" smtClean="0"/>
              <a:t>Whom</a:t>
            </a:r>
            <a:r>
              <a:rPr lang="en-US" dirty="0" smtClean="0"/>
              <a:t> did you give the rose to?</a:t>
            </a:r>
          </a:p>
          <a:p>
            <a:pPr algn="l"/>
            <a:r>
              <a:rPr lang="en-US" b="1" dirty="0" smtClean="0"/>
              <a:t>Whose</a:t>
            </a:r>
            <a:r>
              <a:rPr lang="en-US" dirty="0" smtClean="0"/>
              <a:t> that book left on the desk?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Nouns (Proper and Common)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i="1" dirty="0" smtClean="0"/>
              <a:t>Proper nouns</a:t>
            </a:r>
            <a:r>
              <a:rPr lang="en-US" dirty="0" smtClean="0"/>
              <a:t> are the names of specific things, people, or places, such as </a:t>
            </a:r>
            <a:r>
              <a:rPr lang="en-US" b="1" dirty="0" smtClean="0"/>
              <a:t>John, France</a:t>
            </a:r>
            <a:r>
              <a:rPr lang="en-US" dirty="0" smtClean="0"/>
              <a:t>. They usually begin with </a:t>
            </a:r>
            <a:r>
              <a:rPr lang="en-US" b="1" dirty="0" smtClean="0"/>
              <a:t>a capital letter.</a:t>
            </a:r>
          </a:p>
          <a:p>
            <a:pPr algn="l" rtl="0"/>
            <a:r>
              <a:rPr lang="en-US" b="1" i="1" dirty="0" smtClean="0"/>
              <a:t>Common nouns </a:t>
            </a:r>
            <a:r>
              <a:rPr lang="en-US" dirty="0" smtClean="0"/>
              <a:t>are general names such as </a:t>
            </a:r>
            <a:r>
              <a:rPr lang="en-US" b="1" dirty="0" smtClean="0"/>
              <a:t>person, mansion, and book</a:t>
            </a:r>
            <a:r>
              <a:rPr lang="en-US" dirty="0" smtClean="0"/>
              <a:t>. They can be either concrete or abstract.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71604" y="2786058"/>
          <a:ext cx="5267325" cy="2327910"/>
        </p:xfrm>
        <a:graphic>
          <a:graphicData uri="http://schemas.openxmlformats.org/drawingml/2006/table">
            <a:tbl>
              <a:tblPr/>
              <a:tblGrid>
                <a:gridCol w="1755775"/>
                <a:gridCol w="1755775"/>
                <a:gridCol w="175577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army</a:t>
                      </a:r>
                      <a:br>
                        <a:rPr lang="en-US" dirty="0"/>
                      </a:br>
                      <a:r>
                        <a:rPr lang="en-US" dirty="0"/>
                        <a:t>audience</a:t>
                      </a:r>
                      <a:br>
                        <a:rPr lang="en-US" dirty="0"/>
                      </a:br>
                      <a:r>
                        <a:rPr lang="en-US" dirty="0"/>
                        <a:t>board</a:t>
                      </a:r>
                      <a:br>
                        <a:rPr lang="en-US" dirty="0"/>
                      </a:br>
                      <a:r>
                        <a:rPr lang="en-US" dirty="0"/>
                        <a:t>cabinet</a:t>
                      </a:r>
                      <a:br>
                        <a:rPr lang="en-US" dirty="0"/>
                      </a:br>
                      <a:r>
                        <a:rPr lang="en-US" dirty="0"/>
                        <a:t>class</a:t>
                      </a:r>
                      <a:br>
                        <a:rPr lang="en-US" dirty="0"/>
                      </a:br>
                      <a:r>
                        <a:rPr lang="en-US" dirty="0"/>
                        <a:t>committee</a:t>
                      </a:r>
                      <a:br>
                        <a:rPr lang="en-US" dirty="0"/>
                      </a:br>
                      <a:r>
                        <a:rPr lang="en-US" dirty="0"/>
                        <a:t>company</a:t>
                      </a:r>
                      <a:br>
                        <a:rPr lang="en-US" dirty="0"/>
                      </a:br>
                      <a:r>
                        <a:rPr lang="en-US" dirty="0"/>
                        <a:t>corporation</a:t>
                      </a:r>
                    </a:p>
                  </a:txBody>
                  <a:tcPr marL="66675" marR="66675" marT="66675" marB="66675" anchor="ctr">
                    <a:lnL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council</a:t>
                      </a:r>
                      <a:br>
                        <a:rPr lang="en-US" dirty="0"/>
                      </a:br>
                      <a:r>
                        <a:rPr lang="en-US" dirty="0"/>
                        <a:t>department</a:t>
                      </a:r>
                      <a:br>
                        <a:rPr lang="en-US" dirty="0"/>
                      </a:br>
                      <a:r>
                        <a:rPr lang="en-US" dirty="0"/>
                        <a:t>faculty</a:t>
                      </a:r>
                      <a:br>
                        <a:rPr lang="en-US" dirty="0"/>
                      </a:br>
                      <a:r>
                        <a:rPr lang="en-US" dirty="0"/>
                        <a:t>family</a:t>
                      </a:r>
                      <a:br>
                        <a:rPr lang="en-US" dirty="0"/>
                      </a:br>
                      <a:r>
                        <a:rPr lang="en-US" dirty="0"/>
                        <a:t>firm</a:t>
                      </a:r>
                      <a:br>
                        <a:rPr lang="en-US" dirty="0"/>
                      </a:br>
                      <a:r>
                        <a:rPr lang="en-US" dirty="0"/>
                        <a:t>group</a:t>
                      </a:r>
                      <a:br>
                        <a:rPr lang="en-US" dirty="0"/>
                      </a:br>
                      <a:r>
                        <a:rPr lang="en-US" dirty="0"/>
                        <a:t>jury</a:t>
                      </a:r>
                      <a:br>
                        <a:rPr lang="en-US" dirty="0"/>
                      </a:br>
                      <a:r>
                        <a:rPr lang="en-US" dirty="0"/>
                        <a:t>majority</a:t>
                      </a:r>
                    </a:p>
                  </a:txBody>
                  <a:tcPr marL="66675" marR="66675" marT="66675" marB="66675" anchor="ctr">
                    <a:lnL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minority</a:t>
                      </a:r>
                      <a:br>
                        <a:rPr lang="en-US" dirty="0"/>
                      </a:br>
                      <a:r>
                        <a:rPr lang="en-US" dirty="0"/>
                        <a:t>navy</a:t>
                      </a:r>
                      <a:br>
                        <a:rPr lang="en-US" dirty="0"/>
                      </a:br>
                      <a:r>
                        <a:rPr lang="en-US" dirty="0"/>
                        <a:t>public</a:t>
                      </a:r>
                      <a:br>
                        <a:rPr lang="en-US" dirty="0"/>
                      </a:br>
                      <a:r>
                        <a:rPr lang="en-US" dirty="0"/>
                        <a:t>school</a:t>
                      </a:r>
                      <a:br>
                        <a:rPr lang="en-US" dirty="0"/>
                      </a:br>
                      <a:r>
                        <a:rPr lang="en-US" dirty="0"/>
                        <a:t>senate</a:t>
                      </a:r>
                      <a:br>
                        <a:rPr lang="en-US" dirty="0"/>
                      </a:br>
                      <a:r>
                        <a:rPr lang="en-US" dirty="0"/>
                        <a:t>society</a:t>
                      </a:r>
                      <a:br>
                        <a:rPr lang="en-US" dirty="0"/>
                      </a:br>
                      <a:r>
                        <a:rPr lang="en-US" dirty="0"/>
                        <a:t>team</a:t>
                      </a:r>
                      <a:br>
                        <a:rPr lang="en-US" dirty="0"/>
                      </a:br>
                      <a:r>
                        <a:rPr lang="en-US" dirty="0"/>
                        <a:t>troupe</a:t>
                      </a:r>
                    </a:p>
                  </a:txBody>
                  <a:tcPr marL="66675" marR="66675" marT="66675" marB="66675" anchor="ctr">
                    <a:lnL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643050"/>
            <a:ext cx="7572428" cy="1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935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Nouns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name people, places, and things. </a:t>
            </a:r>
            <a:r>
              <a:rPr kumimoji="0" lang="ar-SA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Collective nouns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, a special class, name </a:t>
            </a:r>
            <a:r>
              <a:rPr kumimoji="0" lang="ar-SA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groups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[</a:t>
            </a:r>
            <a:r>
              <a:rPr kumimoji="0" lang="ar-SA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things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] composed of </a:t>
            </a:r>
            <a:r>
              <a:rPr kumimoji="0" lang="ar-SA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members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[usually </a:t>
            </a:r>
            <a:r>
              <a:rPr kumimoji="0" lang="ar-SA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people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]. Check out the chart below:</a:t>
            </a:r>
            <a:endParaRPr kumimoji="0" lang="ar-S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 Nouns (Collective)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1857364"/>
            <a:ext cx="750099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 compound noun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is a noun that is made up of two or more words. Most compound nouns in English are formed by nouns modified by other nouns or adjectives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For example: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 words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tooth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and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paste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are each nouns in their own right, but if you join them together they form a new word -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toothpaste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 word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black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is an adjective and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board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is a noun, but if you join them together they form a new word - </a:t>
            </a:r>
            <a:r>
              <a:rPr kumimoji="0" lang="ar-S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blackboard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Nouns Compound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142976" y="5715016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http://www.learnenglish.de/basics/compoundwords.html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71472" y="5000636"/>
            <a:ext cx="47149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u="sng" dirty="0" smtClean="0"/>
              <a:t>Click on the link for more examples</a:t>
            </a:r>
            <a:endParaRPr lang="ar-SA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Countable and Uncountable Nouns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i="1" dirty="0" smtClean="0"/>
              <a:t>Countable nouns </a:t>
            </a:r>
            <a:r>
              <a:rPr lang="en-US" dirty="0" smtClean="0"/>
              <a:t>refer to things which can be counted (can be singular or plural)</a:t>
            </a:r>
          </a:p>
          <a:p>
            <a:pPr algn="l" rtl="0"/>
            <a:r>
              <a:rPr lang="en-US" b="1" i="1" dirty="0" smtClean="0"/>
              <a:t>Uncountable nouns </a:t>
            </a:r>
            <a:r>
              <a:rPr lang="en-US" dirty="0" smtClean="0"/>
              <a:t>refer to some groups of countable nouns, substances, feelings and types of activity (can only be singular)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400</TotalTime>
  <Words>885</Words>
  <Application>Microsoft Office PowerPoint</Application>
  <PresentationFormat>عرض على الشاشة (3:4)‏</PresentationFormat>
  <Paragraphs>310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مشربية</vt:lpstr>
      <vt:lpstr>pronouns</vt:lpstr>
      <vt:lpstr>Personal pronouns</vt:lpstr>
      <vt:lpstr>Demonstrative pronouns  </vt:lpstr>
      <vt:lpstr>Relative pronouns </vt:lpstr>
      <vt:lpstr>Interrogative pronouns </vt:lpstr>
      <vt:lpstr> Nouns (Proper and Common)</vt:lpstr>
      <vt:lpstr> Nouns (Collective)</vt:lpstr>
      <vt:lpstr>Nouns Compound</vt:lpstr>
      <vt:lpstr>Countable and Uncountable Nouns</vt:lpstr>
      <vt:lpstr>Uncountable Nouns</vt:lpstr>
      <vt:lpstr>Countable Nouns</vt:lpstr>
      <vt:lpstr>Action and Stative Verbs </vt:lpstr>
      <vt:lpstr>الشريحة 13</vt:lpstr>
      <vt:lpstr>Helping Verbs</vt:lpstr>
      <vt:lpstr>Helping Verbs</vt:lpstr>
      <vt:lpstr>Helping Verbs</vt:lpstr>
      <vt:lpstr>Linking Verbs</vt:lpstr>
      <vt:lpstr>Stative Verbs</vt:lpstr>
      <vt:lpstr>Transitive and Intransitive </vt:lpstr>
      <vt:lpstr>Adjectives and Adverbs</vt:lpstr>
      <vt:lpstr>Adjectives and Adverbs</vt:lpstr>
      <vt:lpstr>Adjectives Comparison </vt:lpstr>
      <vt:lpstr>الشريحة 23</vt:lpstr>
      <vt:lpstr>الشريحة 24</vt:lpstr>
      <vt:lpstr>الشريحة 25</vt:lpstr>
      <vt:lpstr>Subject-Verb Agreement</vt:lpstr>
      <vt:lpstr>الشريحة 27</vt:lpstr>
      <vt:lpstr>الشريحة 28</vt:lpstr>
      <vt:lpstr>الشريحة 29</vt:lpstr>
      <vt:lpstr>الشريحة 30</vt:lpstr>
      <vt:lpstr>الشريحة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</dc:title>
  <dc:creator>nh</dc:creator>
  <cp:lastModifiedBy>nh</cp:lastModifiedBy>
  <cp:revision>13</cp:revision>
  <dcterms:created xsi:type="dcterms:W3CDTF">2009-12-01T19:18:42Z</dcterms:created>
  <dcterms:modified xsi:type="dcterms:W3CDTF">2011-01-17T21:35:21Z</dcterms:modified>
</cp:coreProperties>
</file>